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96" r:id="rId3"/>
    <p:sldId id="302" r:id="rId4"/>
    <p:sldId id="297" r:id="rId5"/>
    <p:sldId id="298" r:id="rId6"/>
    <p:sldId id="303" r:id="rId7"/>
    <p:sldId id="304" r:id="rId8"/>
    <p:sldId id="299" r:id="rId9"/>
    <p:sldId id="300" r:id="rId10"/>
    <p:sldId id="301" r:id="rId11"/>
    <p:sldId id="305" r:id="rId12"/>
    <p:sldId id="266" r:id="rId13"/>
    <p:sldId id="286" r:id="rId14"/>
    <p:sldId id="287" r:id="rId15"/>
    <p:sldId id="264" r:id="rId16"/>
    <p:sldId id="265" r:id="rId17"/>
    <p:sldId id="270" r:id="rId18"/>
    <p:sldId id="271" r:id="rId19"/>
    <p:sldId id="272" r:id="rId20"/>
    <p:sldId id="273" r:id="rId21"/>
    <p:sldId id="274" r:id="rId22"/>
    <p:sldId id="275" r:id="rId23"/>
    <p:sldId id="277" r:id="rId24"/>
    <p:sldId id="276" r:id="rId25"/>
    <p:sldId id="288" r:id="rId26"/>
    <p:sldId id="289" r:id="rId27"/>
    <p:sldId id="295" r:id="rId28"/>
    <p:sldId id="306"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8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DBB157-893A-4204-B361-BD087F30D37C}" type="datetimeFigureOut">
              <a:rPr lang="en-US" smtClean="0"/>
              <a:pPr/>
              <a:t>2/24/2015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23FC35-EA7D-4F34-BE50-A657EB5CE7A4}" type="slidenum">
              <a:rPr lang="en-US" smtClean="0"/>
              <a:pPr/>
              <a:t>‹#›</a:t>
            </a:fld>
            <a:endParaRPr lang="en-US"/>
          </a:p>
        </p:txBody>
      </p:sp>
    </p:spTree>
    <p:extLst>
      <p:ext uri="{BB962C8B-B14F-4D97-AF65-F5344CB8AC3E}">
        <p14:creationId xmlns:p14="http://schemas.microsoft.com/office/powerpoint/2010/main" val="1599367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5FA93A-215C-4819-985D-87200238663F}" type="slidenum">
              <a:rPr lang="en-US"/>
              <a:pPr/>
              <a:t>27</a:t>
            </a:fld>
            <a:endParaRPr lang="en-US"/>
          </a:p>
        </p:txBody>
      </p:sp>
      <p:sp>
        <p:nvSpPr>
          <p:cNvPr id="9011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9011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a:t>If prices have been rising, and if people’s expectations are adaptive—that is, if they form their expectations on the basis of past pricing behavior—then firms may continue raising prices even if demand is slowing or contracting.</a:t>
            </a:r>
          </a:p>
        </p:txBody>
      </p:sp>
    </p:spTree>
    <p:extLst>
      <p:ext uri="{BB962C8B-B14F-4D97-AF65-F5344CB8AC3E}">
        <p14:creationId xmlns:p14="http://schemas.microsoft.com/office/powerpoint/2010/main" val="3970588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1D5860-C004-4587-A059-F9F4865B9F0B}" type="datetimeFigureOut">
              <a:rPr lang="en-US" smtClean="0"/>
              <a:pPr/>
              <a:t>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4DE92D-F630-43B0-BC5E-A5C676C8077A}" type="slidenum">
              <a:rPr lang="en-US" smtClean="0"/>
              <a:pPr/>
              <a:t>‹#›</a:t>
            </a:fld>
            <a:endParaRPr lang="en-US"/>
          </a:p>
        </p:txBody>
      </p:sp>
    </p:spTree>
    <p:extLst>
      <p:ext uri="{BB962C8B-B14F-4D97-AF65-F5344CB8AC3E}">
        <p14:creationId xmlns:p14="http://schemas.microsoft.com/office/powerpoint/2010/main" val="2028892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1D5860-C004-4587-A059-F9F4865B9F0B}" type="datetimeFigureOut">
              <a:rPr lang="en-US" smtClean="0"/>
              <a:pPr/>
              <a:t>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4DE92D-F630-43B0-BC5E-A5C676C8077A}" type="slidenum">
              <a:rPr lang="en-US" smtClean="0"/>
              <a:pPr/>
              <a:t>‹#›</a:t>
            </a:fld>
            <a:endParaRPr lang="en-US"/>
          </a:p>
        </p:txBody>
      </p:sp>
    </p:spTree>
    <p:extLst>
      <p:ext uri="{BB962C8B-B14F-4D97-AF65-F5344CB8AC3E}">
        <p14:creationId xmlns:p14="http://schemas.microsoft.com/office/powerpoint/2010/main" val="229265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1D5860-C004-4587-A059-F9F4865B9F0B}" type="datetimeFigureOut">
              <a:rPr lang="en-US" smtClean="0"/>
              <a:pPr/>
              <a:t>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4DE92D-F630-43B0-BC5E-A5C676C8077A}" type="slidenum">
              <a:rPr lang="en-US" smtClean="0"/>
              <a:pPr/>
              <a:t>‹#›</a:t>
            </a:fld>
            <a:endParaRPr lang="en-US"/>
          </a:p>
        </p:txBody>
      </p:sp>
    </p:spTree>
    <p:extLst>
      <p:ext uri="{BB962C8B-B14F-4D97-AF65-F5344CB8AC3E}">
        <p14:creationId xmlns:p14="http://schemas.microsoft.com/office/powerpoint/2010/main" val="201154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1D5860-C004-4587-A059-F9F4865B9F0B}" type="datetimeFigureOut">
              <a:rPr lang="en-US" smtClean="0"/>
              <a:pPr/>
              <a:t>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4DE92D-F630-43B0-BC5E-A5C676C8077A}" type="slidenum">
              <a:rPr lang="en-US" smtClean="0"/>
              <a:pPr/>
              <a:t>‹#›</a:t>
            </a:fld>
            <a:endParaRPr lang="en-US"/>
          </a:p>
        </p:txBody>
      </p:sp>
    </p:spTree>
    <p:extLst>
      <p:ext uri="{BB962C8B-B14F-4D97-AF65-F5344CB8AC3E}">
        <p14:creationId xmlns:p14="http://schemas.microsoft.com/office/powerpoint/2010/main" val="159705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1D5860-C004-4587-A059-F9F4865B9F0B}" type="datetimeFigureOut">
              <a:rPr lang="en-US" smtClean="0"/>
              <a:pPr/>
              <a:t>2/24/2015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4DE92D-F630-43B0-BC5E-A5C676C8077A}" type="slidenum">
              <a:rPr lang="en-US" smtClean="0"/>
              <a:pPr/>
              <a:t>‹#›</a:t>
            </a:fld>
            <a:endParaRPr lang="en-US"/>
          </a:p>
        </p:txBody>
      </p:sp>
    </p:spTree>
    <p:extLst>
      <p:ext uri="{BB962C8B-B14F-4D97-AF65-F5344CB8AC3E}">
        <p14:creationId xmlns:p14="http://schemas.microsoft.com/office/powerpoint/2010/main" val="1524594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1D5860-C004-4587-A059-F9F4865B9F0B}" type="datetimeFigureOut">
              <a:rPr lang="en-US" smtClean="0"/>
              <a:pPr/>
              <a:t>2/24/2015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4DE92D-F630-43B0-BC5E-A5C676C8077A}" type="slidenum">
              <a:rPr lang="en-US" smtClean="0"/>
              <a:pPr/>
              <a:t>‹#›</a:t>
            </a:fld>
            <a:endParaRPr lang="en-US"/>
          </a:p>
        </p:txBody>
      </p:sp>
    </p:spTree>
    <p:extLst>
      <p:ext uri="{BB962C8B-B14F-4D97-AF65-F5344CB8AC3E}">
        <p14:creationId xmlns:p14="http://schemas.microsoft.com/office/powerpoint/2010/main" val="4248524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1D5860-C004-4587-A059-F9F4865B9F0B}" type="datetimeFigureOut">
              <a:rPr lang="en-US" smtClean="0"/>
              <a:pPr/>
              <a:t>2/24/2015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4DE92D-F630-43B0-BC5E-A5C676C8077A}" type="slidenum">
              <a:rPr lang="en-US" smtClean="0"/>
              <a:pPr/>
              <a:t>‹#›</a:t>
            </a:fld>
            <a:endParaRPr lang="en-US"/>
          </a:p>
        </p:txBody>
      </p:sp>
    </p:spTree>
    <p:extLst>
      <p:ext uri="{BB962C8B-B14F-4D97-AF65-F5344CB8AC3E}">
        <p14:creationId xmlns:p14="http://schemas.microsoft.com/office/powerpoint/2010/main" val="939513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1D5860-C004-4587-A059-F9F4865B9F0B}" type="datetimeFigureOut">
              <a:rPr lang="en-US" smtClean="0"/>
              <a:pPr/>
              <a:t>2/24/2015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4DE92D-F630-43B0-BC5E-A5C676C8077A}" type="slidenum">
              <a:rPr lang="en-US" smtClean="0"/>
              <a:pPr/>
              <a:t>‹#›</a:t>
            </a:fld>
            <a:endParaRPr lang="en-US"/>
          </a:p>
        </p:txBody>
      </p:sp>
    </p:spTree>
    <p:extLst>
      <p:ext uri="{BB962C8B-B14F-4D97-AF65-F5344CB8AC3E}">
        <p14:creationId xmlns:p14="http://schemas.microsoft.com/office/powerpoint/2010/main" val="3757722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1D5860-C004-4587-A059-F9F4865B9F0B}" type="datetimeFigureOut">
              <a:rPr lang="en-US" smtClean="0"/>
              <a:pPr/>
              <a:t>2/24/2015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4DE92D-F630-43B0-BC5E-A5C676C8077A}" type="slidenum">
              <a:rPr lang="en-US" smtClean="0"/>
              <a:pPr/>
              <a:t>‹#›</a:t>
            </a:fld>
            <a:endParaRPr lang="en-US"/>
          </a:p>
        </p:txBody>
      </p:sp>
    </p:spTree>
    <p:extLst>
      <p:ext uri="{BB962C8B-B14F-4D97-AF65-F5344CB8AC3E}">
        <p14:creationId xmlns:p14="http://schemas.microsoft.com/office/powerpoint/2010/main" val="289561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1D5860-C004-4587-A059-F9F4865B9F0B}" type="datetimeFigureOut">
              <a:rPr lang="en-US" smtClean="0"/>
              <a:pPr/>
              <a:t>2/24/2015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4DE92D-F630-43B0-BC5E-A5C676C8077A}" type="slidenum">
              <a:rPr lang="en-US" smtClean="0"/>
              <a:pPr/>
              <a:t>‹#›</a:t>
            </a:fld>
            <a:endParaRPr lang="en-US"/>
          </a:p>
        </p:txBody>
      </p:sp>
    </p:spTree>
    <p:extLst>
      <p:ext uri="{BB962C8B-B14F-4D97-AF65-F5344CB8AC3E}">
        <p14:creationId xmlns:p14="http://schemas.microsoft.com/office/powerpoint/2010/main" val="4196966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1D5860-C004-4587-A059-F9F4865B9F0B}" type="datetimeFigureOut">
              <a:rPr lang="en-US" smtClean="0"/>
              <a:pPr/>
              <a:t>2/24/2015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4DE92D-F630-43B0-BC5E-A5C676C8077A}" type="slidenum">
              <a:rPr lang="en-US" smtClean="0"/>
              <a:pPr/>
              <a:t>‹#›</a:t>
            </a:fld>
            <a:endParaRPr lang="en-US"/>
          </a:p>
        </p:txBody>
      </p:sp>
    </p:spTree>
    <p:extLst>
      <p:ext uri="{BB962C8B-B14F-4D97-AF65-F5344CB8AC3E}">
        <p14:creationId xmlns:p14="http://schemas.microsoft.com/office/powerpoint/2010/main" val="2823765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1D5860-C004-4587-A059-F9F4865B9F0B}" type="datetimeFigureOut">
              <a:rPr lang="en-US" smtClean="0"/>
              <a:pPr/>
              <a:t>2/24/2015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4DE92D-F630-43B0-BC5E-A5C676C8077A}" type="slidenum">
              <a:rPr lang="en-US" smtClean="0"/>
              <a:pPr/>
              <a:t>‹#›</a:t>
            </a:fld>
            <a:endParaRPr lang="en-US"/>
          </a:p>
        </p:txBody>
      </p:sp>
    </p:spTree>
    <p:extLst>
      <p:ext uri="{BB962C8B-B14F-4D97-AF65-F5344CB8AC3E}">
        <p14:creationId xmlns:p14="http://schemas.microsoft.com/office/powerpoint/2010/main" val="6849952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Inflation" TargetMode="External"/><Relationship Id="rId2" Type="http://schemas.openxmlformats.org/officeDocument/2006/relationships/hyperlink" Target="http://en.wikipedia.org/wiki/Price_level" TargetMode="External"/><Relationship Id="rId1" Type="http://schemas.openxmlformats.org/officeDocument/2006/relationships/slideLayout" Target="../slideLayouts/slideLayout2.xml"/><Relationship Id="rId4" Type="http://schemas.openxmlformats.org/officeDocument/2006/relationships/hyperlink" Target="http://en.wikipedia.org/wiki/Business_cycle"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latin typeface="Times New Roman" pitchFamily="18" charset="0"/>
                <a:cs typeface="Times New Roman" pitchFamily="18" charset="0"/>
              </a:rPr>
              <a:t>UNIT FOUR</a:t>
            </a:r>
            <a:endParaRPr lang="en-US" b="1"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838200" y="3886200"/>
            <a:ext cx="7772400" cy="1752600"/>
          </a:xfrm>
        </p:spPr>
        <p:txBody>
          <a:bodyPr>
            <a:normAutofit/>
          </a:bodyPr>
          <a:lstStyle/>
          <a:p>
            <a:r>
              <a:rPr lang="en-US" sz="4000" b="1" dirty="0" smtClean="0">
                <a:solidFill>
                  <a:srgbClr val="FF0000"/>
                </a:solidFill>
                <a:latin typeface="Times New Roman" pitchFamily="18" charset="0"/>
                <a:cs typeface="Times New Roman" pitchFamily="18" charset="0"/>
              </a:rPr>
              <a:t>THE THEORY OF MONEY &amp; BANKING </a:t>
            </a:r>
            <a:endParaRPr lang="en-US" sz="40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40449274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a:bodyPr>
          <a:lstStyle/>
          <a:p>
            <a:r>
              <a:rPr lang="en-029" sz="4400" b="1" dirty="0" smtClean="0">
                <a:solidFill>
                  <a:srgbClr val="0070C0"/>
                </a:solidFill>
                <a:latin typeface="Times New Roman" pitchFamily="18" charset="0"/>
                <a:cs typeface="Times New Roman" pitchFamily="18" charset="0"/>
              </a:rPr>
              <a:t>The opposite is true when the feeling is that interest rates would decline, they will invest in the present thus reducing the liquidity of money with them. Keynes has called this as 'Speculative Motive</a:t>
            </a:r>
            <a:r>
              <a:rPr lang="en-029" sz="4400" b="1" dirty="0" smtClean="0"/>
              <a:t> </a:t>
            </a:r>
            <a:r>
              <a:rPr lang="en-029" sz="4400" b="1" dirty="0" smtClean="0">
                <a:solidFill>
                  <a:srgbClr val="FF0000"/>
                </a:solidFill>
                <a:latin typeface="Times New Roman" pitchFamily="18" charset="0"/>
                <a:cs typeface="Times New Roman" pitchFamily="18" charset="0"/>
              </a:rPr>
              <a:t>{idle Cash Balances}</a:t>
            </a:r>
            <a:r>
              <a:rPr lang="en-029" sz="4400" b="1" dirty="0" smtClean="0">
                <a:solidFill>
                  <a:srgbClr val="0070C0"/>
                </a:solidFill>
                <a:latin typeface="Times New Roman" pitchFamily="18" charset="0"/>
                <a:cs typeface="Times New Roman" pitchFamily="18" charset="0"/>
              </a:rPr>
              <a:t>.</a:t>
            </a:r>
          </a:p>
          <a:p>
            <a:pPr lvl="1"/>
            <a:r>
              <a:rPr lang="en-029" b="1" dirty="0" smtClean="0">
                <a:solidFill>
                  <a:srgbClr val="0070C0"/>
                </a:solidFill>
                <a:latin typeface="Times New Roman" pitchFamily="18" charset="0"/>
                <a:cs typeface="Times New Roman" pitchFamily="18" charset="0"/>
              </a:rPr>
              <a:t>The main objective of speculative motive is to keep money for unforeseen situations</a:t>
            </a:r>
            <a:endParaRPr lang="en-029"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7060"/>
            <a:ext cx="8229600" cy="1143000"/>
          </a:xfrm>
        </p:spPr>
        <p:txBody>
          <a:bodyPr>
            <a:normAutofit fontScale="90000"/>
          </a:bodyPr>
          <a:lstStyle/>
          <a:p>
            <a:pPr lvl="0" algn="l" hangingPunct="0"/>
            <a:r>
              <a:rPr lang="en-CA" b="1" dirty="0" smtClean="0">
                <a:solidFill>
                  <a:srgbClr val="FF0000"/>
                </a:solidFill>
                <a:latin typeface="Times New Roman" pitchFamily="18" charset="0"/>
                <a:cs typeface="Times New Roman" pitchFamily="18" charset="0"/>
              </a:rPr>
              <a:t>SUPPLY OF MONEY – HOW AND BY WHOM?</a:t>
            </a:r>
            <a:endParaRPr lang="en-029"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0" y="990600"/>
            <a:ext cx="8991600" cy="5029200"/>
          </a:xfrm>
        </p:spPr>
        <p:txBody>
          <a:bodyPr>
            <a:noAutofit/>
          </a:bodyPr>
          <a:lstStyle/>
          <a:p>
            <a:pPr>
              <a:buNone/>
            </a:pPr>
            <a:r>
              <a:rPr lang="en-029" sz="4000" b="1" dirty="0" smtClean="0">
                <a:solidFill>
                  <a:srgbClr val="0070C0"/>
                </a:solidFill>
                <a:latin typeface="Times New Roman" pitchFamily="18" charset="0"/>
                <a:cs typeface="Times New Roman" pitchFamily="18" charset="0"/>
              </a:rPr>
              <a:t>The total stock of money circulating in</a:t>
            </a:r>
          </a:p>
          <a:p>
            <a:pPr>
              <a:buNone/>
            </a:pPr>
            <a:r>
              <a:rPr lang="en-029" sz="4000" b="1" dirty="0" smtClean="0">
                <a:solidFill>
                  <a:srgbClr val="0070C0"/>
                </a:solidFill>
                <a:latin typeface="Times New Roman" pitchFamily="18" charset="0"/>
                <a:cs typeface="Times New Roman" pitchFamily="18" charset="0"/>
              </a:rPr>
              <a:t>an economy. The circulating money</a:t>
            </a:r>
          </a:p>
          <a:p>
            <a:pPr>
              <a:buNone/>
            </a:pPr>
            <a:r>
              <a:rPr lang="en-029" sz="4000" b="1" dirty="0" smtClean="0">
                <a:solidFill>
                  <a:srgbClr val="0070C0"/>
                </a:solidFill>
                <a:latin typeface="Times New Roman" pitchFamily="18" charset="0"/>
                <a:cs typeface="Times New Roman" pitchFamily="18" charset="0"/>
              </a:rPr>
              <a:t>involves:</a:t>
            </a:r>
          </a:p>
          <a:p>
            <a:pPr>
              <a:buNone/>
            </a:pPr>
            <a:r>
              <a:rPr lang="en-029" sz="4000" b="1" dirty="0" smtClean="0">
                <a:solidFill>
                  <a:srgbClr val="0070C0"/>
                </a:solidFill>
                <a:latin typeface="Times New Roman" pitchFamily="18" charset="0"/>
                <a:cs typeface="Times New Roman" pitchFamily="18" charset="0"/>
              </a:rPr>
              <a:t>    the currency, printed notes, money in the deposit accounts</a:t>
            </a:r>
            <a:r>
              <a:rPr lang="en-029" sz="2000" b="1" dirty="0" smtClean="0">
                <a:solidFill>
                  <a:srgbClr val="0070C0"/>
                </a:solidFill>
                <a:latin typeface="Times New Roman" pitchFamily="18" charset="0"/>
                <a:cs typeface="Times New Roman" pitchFamily="18" charset="0"/>
              </a:rPr>
              <a:t>(money in the bank. E.g.: savings a/c)</a:t>
            </a:r>
            <a:r>
              <a:rPr lang="en-029" sz="4000" b="1" dirty="0" smtClean="0">
                <a:solidFill>
                  <a:srgbClr val="0070C0"/>
                </a:solidFill>
                <a:latin typeface="Times New Roman" pitchFamily="18" charset="0"/>
                <a:cs typeface="Times New Roman" pitchFamily="18" charset="0"/>
              </a:rPr>
              <a:t>, other liquid assets.</a:t>
            </a:r>
            <a:br>
              <a:rPr lang="en-029" sz="4000" b="1" dirty="0" smtClean="0">
                <a:solidFill>
                  <a:srgbClr val="0070C0"/>
                </a:solidFill>
                <a:latin typeface="Times New Roman" pitchFamily="18" charset="0"/>
                <a:cs typeface="Times New Roman" pitchFamily="18" charset="0"/>
              </a:rPr>
            </a:br>
            <a:endParaRPr lang="en-029" sz="4000" b="1" dirty="0">
              <a:solidFill>
                <a:srgbClr val="0070C0"/>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5" name="Rectangle 2"/>
          <p:cNvSpPr>
            <a:spLocks noGrp="1" noChangeArrowheads="1"/>
          </p:cNvSpPr>
          <p:nvPr>
            <p:ph type="title"/>
          </p:nvPr>
        </p:nvSpPr>
        <p:spPr>
          <a:xfrm>
            <a:off x="381000" y="274638"/>
            <a:ext cx="8458200" cy="1143000"/>
          </a:xfrm>
        </p:spPr>
        <p:txBody>
          <a:bodyPr>
            <a:normAutofit fontScale="90000"/>
          </a:bodyPr>
          <a:lstStyle/>
          <a:p>
            <a:pPr algn="l" eaLnBrk="1" hangingPunct="1"/>
            <a:r>
              <a:rPr lang="en-US" b="1" dirty="0" smtClean="0">
                <a:solidFill>
                  <a:srgbClr val="FF0000"/>
                </a:solidFill>
                <a:latin typeface="Times New Roman" pitchFamily="18" charset="0"/>
                <a:cs typeface="Times New Roman" pitchFamily="18" charset="0"/>
              </a:rPr>
              <a:t>THE SUPPLY CURVE FOR MONEY ---HOW &amp; BY WHOM?</a:t>
            </a:r>
          </a:p>
        </p:txBody>
      </p:sp>
      <p:sp>
        <p:nvSpPr>
          <p:cNvPr id="57347" name="Rectangle 3"/>
          <p:cNvSpPr>
            <a:spLocks noGrp="1" noChangeArrowheads="1"/>
          </p:cNvSpPr>
          <p:nvPr>
            <p:ph type="body" idx="1"/>
          </p:nvPr>
        </p:nvSpPr>
        <p:spPr>
          <a:xfrm>
            <a:off x="4572000" y="1828800"/>
            <a:ext cx="4343400" cy="4724400"/>
          </a:xfrm>
        </p:spPr>
        <p:txBody>
          <a:bodyPr>
            <a:normAutofit/>
          </a:bodyPr>
          <a:lstStyle/>
          <a:p>
            <a:pPr eaLnBrk="1" hangingPunct="1"/>
            <a:r>
              <a:rPr lang="en-US" sz="3600" b="1" dirty="0" smtClean="0">
                <a:solidFill>
                  <a:schemeClr val="accent1"/>
                </a:solidFill>
                <a:latin typeface="Times New Roman" pitchFamily="18" charset="0"/>
                <a:cs typeface="Times New Roman" pitchFamily="18" charset="0"/>
              </a:rPr>
              <a:t>Through open market operations, the Fed can have the money supply be whatever value it wants.</a:t>
            </a:r>
          </a:p>
        </p:txBody>
      </p:sp>
      <p:pic>
        <p:nvPicPr>
          <p:cNvPr id="57349" name="Picture 5" descr="C:\Prentice Hall\casefair7e\single_34chptrs\ch22_7e\fig22-5_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7250" y="1828800"/>
            <a:ext cx="371475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7350" name="Picture 6" descr="C:\Prentice Hall\casefair7e\single_34chptrs\ch22_7e\fig22-5.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7250" y="1828800"/>
            <a:ext cx="371475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p:cNvSpPr txBox="1">
            <a:spLocks noChangeArrowheads="1"/>
          </p:cNvSpPr>
          <p:nvPr/>
        </p:nvSpPr>
        <p:spPr>
          <a:xfrm>
            <a:off x="990600" y="5222874"/>
            <a:ext cx="4343400" cy="1177925"/>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en-US" sz="2000" b="1" dirty="0" smtClean="0">
                <a:solidFill>
                  <a:schemeClr val="accent1"/>
                </a:solidFill>
                <a:latin typeface="Times New Roman" pitchFamily="18" charset="0"/>
                <a:cs typeface="Times New Roman" pitchFamily="18" charset="0"/>
              </a:rPr>
              <a:t>Perfectly inelastic. Interest rate as no effect </a:t>
            </a:r>
          </a:p>
          <a:p>
            <a:pPr lvl="1"/>
            <a:r>
              <a:rPr lang="en-US" sz="2000" b="1" dirty="0" smtClean="0">
                <a:solidFill>
                  <a:schemeClr val="accent1"/>
                </a:solidFill>
                <a:latin typeface="Times New Roman" pitchFamily="18" charset="0"/>
                <a:cs typeface="Times New Roman" pitchFamily="18" charset="0"/>
              </a:rPr>
              <a:t>Move to the left = reduced supply</a:t>
            </a:r>
          </a:p>
        </p:txBody>
      </p:sp>
    </p:spTree>
    <p:extLst>
      <p:ext uri="{BB962C8B-B14F-4D97-AF65-F5344CB8AC3E}">
        <p14:creationId xmlns:p14="http://schemas.microsoft.com/office/powerpoint/2010/main" val="17705512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afterEffect">
                                  <p:stCondLst>
                                    <p:cond delay="0"/>
                                  </p:stCondLst>
                                  <p:childTnLst>
                                    <p:set>
                                      <p:cBhvr>
                                        <p:cTn id="6" dur="1" fill="hold">
                                          <p:stCondLst>
                                            <p:cond delay="0"/>
                                          </p:stCondLst>
                                        </p:cTn>
                                        <p:tgtEl>
                                          <p:spTgt spid="57349"/>
                                        </p:tgtEl>
                                        <p:attrNameLst>
                                          <p:attrName>style.visibility</p:attrName>
                                        </p:attrNameLst>
                                      </p:cBhvr>
                                      <p:to>
                                        <p:strVal val="visible"/>
                                      </p:to>
                                    </p:set>
                                    <p:animEffect transition="in" filter="box(out)">
                                      <p:cBhvr>
                                        <p:cTn id="7" dur="500"/>
                                        <p:tgtEl>
                                          <p:spTgt spid="57349"/>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7347">
                                            <p:txEl>
                                              <p:pRg st="0" end="0"/>
                                            </p:txEl>
                                          </p:spTgt>
                                        </p:tgtEl>
                                        <p:attrNameLst>
                                          <p:attrName>style.visibility</p:attrName>
                                        </p:attrNameLst>
                                      </p:cBhvr>
                                      <p:to>
                                        <p:strVal val="visible"/>
                                      </p:to>
                                    </p:set>
                                    <p:animEffect transition="in" filter="wipe(left)">
                                      <p:cBhvr>
                                        <p:cTn id="11" dur="500"/>
                                        <p:tgtEl>
                                          <p:spTgt spid="57347">
                                            <p:txEl>
                                              <p:pRg st="0" end="0"/>
                                            </p:txEl>
                                          </p:spTgt>
                                        </p:tgtEl>
                                      </p:cBhvr>
                                    </p:animEffect>
                                  </p:childTnLst>
                                </p:cTn>
                              </p:par>
                            </p:childTnLst>
                          </p:cTn>
                        </p:par>
                        <p:par>
                          <p:cTn id="12" fill="hold" nodeType="afterGroup">
                            <p:stCondLst>
                              <p:cond delay="1000"/>
                            </p:stCondLst>
                            <p:childTnLst>
                              <p:par>
                                <p:cTn id="13" presetID="4" presetClass="entr" presetSubtype="32" fill="hold" nodeType="afterEffect">
                                  <p:stCondLst>
                                    <p:cond delay="0"/>
                                  </p:stCondLst>
                                  <p:childTnLst>
                                    <p:set>
                                      <p:cBhvr>
                                        <p:cTn id="14" dur="1" fill="hold">
                                          <p:stCondLst>
                                            <p:cond delay="0"/>
                                          </p:stCondLst>
                                        </p:cTn>
                                        <p:tgtEl>
                                          <p:spTgt spid="57350"/>
                                        </p:tgtEl>
                                        <p:attrNameLst>
                                          <p:attrName>style.visibility</p:attrName>
                                        </p:attrNameLst>
                                      </p:cBhvr>
                                      <p:to>
                                        <p:strVal val="visible"/>
                                      </p:to>
                                    </p:set>
                                    <p:animEffect transition="in" filter="box(out)">
                                      <p:cBhvr>
                                        <p:cTn id="15" dur="500"/>
                                        <p:tgtEl>
                                          <p:spTgt spid="57350"/>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wipe(left)">
                                      <p:cBhvr>
                                        <p:cTn id="19" dur="500"/>
                                        <p:tgtEl>
                                          <p:spTgt spid="6">
                                            <p:txEl>
                                              <p:pRg st="0" end="0"/>
                                            </p:txEl>
                                          </p:spTgt>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animEffect transition="in" filter="wipe(left)">
                                      <p:cBhvr>
                                        <p:cTn id="23"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bldLvl="2" autoUpdateAnimBg="0" advAuto="0"/>
      <p:bldP spid="6" grpId="0" build="p" bldLvl="2" autoUpdateAnimBg="0" advAuto="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rgbClr val="FF0000"/>
                </a:solidFill>
                <a:latin typeface="Times New Roman" pitchFamily="18" charset="0"/>
                <a:cs typeface="Times New Roman" pitchFamily="18" charset="0"/>
              </a:rPr>
              <a:t>SOURCE OF MONEY SUPPLY IN AN OPEN ECONOMY</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b="1" dirty="0" smtClean="0">
                <a:solidFill>
                  <a:schemeClr val="tx2"/>
                </a:solidFill>
                <a:latin typeface="Times New Roman" pitchFamily="18" charset="0"/>
                <a:cs typeface="Times New Roman" pitchFamily="18" charset="0"/>
              </a:rPr>
              <a:t>Money </a:t>
            </a:r>
            <a:r>
              <a:rPr lang="en-US" b="1" dirty="0">
                <a:solidFill>
                  <a:schemeClr val="tx2"/>
                </a:solidFill>
                <a:latin typeface="Times New Roman" pitchFamily="18" charset="0"/>
                <a:cs typeface="Times New Roman" pitchFamily="18" charset="0"/>
              </a:rPr>
              <a:t>supply data are recorded and published, usually by the government or the central bank of the country. Public and private sector analysts have long monitored changes in money supply because of its possible effects on the </a:t>
            </a:r>
            <a:r>
              <a:rPr lang="en-US" b="1" dirty="0">
                <a:solidFill>
                  <a:schemeClr val="tx2"/>
                </a:solidFill>
                <a:latin typeface="Times New Roman" pitchFamily="18" charset="0"/>
                <a:cs typeface="Times New Roman" pitchFamily="18" charset="0"/>
                <a:hlinkClick r:id="rId2" action="ppaction://hlinkfile" tooltip="Price level"/>
              </a:rPr>
              <a:t>price level</a:t>
            </a:r>
            <a:r>
              <a:rPr lang="en-US" b="1" dirty="0">
                <a:solidFill>
                  <a:schemeClr val="tx2"/>
                </a:solidFill>
                <a:latin typeface="Times New Roman" pitchFamily="18" charset="0"/>
                <a:cs typeface="Times New Roman" pitchFamily="18" charset="0"/>
              </a:rPr>
              <a:t>, </a:t>
            </a:r>
            <a:r>
              <a:rPr lang="en-US" b="1" dirty="0">
                <a:solidFill>
                  <a:schemeClr val="tx2"/>
                </a:solidFill>
                <a:latin typeface="Times New Roman" pitchFamily="18" charset="0"/>
                <a:cs typeface="Times New Roman" pitchFamily="18" charset="0"/>
                <a:hlinkClick r:id="rId3" action="ppaction://hlinkfile" tooltip="Inflation"/>
              </a:rPr>
              <a:t>inflation</a:t>
            </a:r>
            <a:r>
              <a:rPr lang="en-US" b="1" dirty="0">
                <a:solidFill>
                  <a:schemeClr val="tx2"/>
                </a:solidFill>
                <a:latin typeface="Times New Roman" pitchFamily="18" charset="0"/>
                <a:cs typeface="Times New Roman" pitchFamily="18" charset="0"/>
              </a:rPr>
              <a:t> and the </a:t>
            </a:r>
            <a:r>
              <a:rPr lang="en-US" b="1" dirty="0">
                <a:solidFill>
                  <a:schemeClr val="tx2"/>
                </a:solidFill>
                <a:latin typeface="Times New Roman" pitchFamily="18" charset="0"/>
                <a:cs typeface="Times New Roman" pitchFamily="18" charset="0"/>
                <a:hlinkClick r:id="rId4" action="ppaction://hlinkfile" tooltip="Business cycle"/>
              </a:rPr>
              <a:t>business cycle</a:t>
            </a:r>
            <a:r>
              <a:rPr lang="en-US" b="1" dirty="0" smtClean="0">
                <a:solidFill>
                  <a:schemeClr val="tx2"/>
                </a:solidFill>
                <a:latin typeface="Times New Roman" pitchFamily="18" charset="0"/>
                <a:cs typeface="Times New Roman" pitchFamily="18" charset="0"/>
              </a:rPr>
              <a:t>.</a:t>
            </a:r>
            <a:endParaRPr lang="en-US" b="1"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2934815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8458200" cy="685799"/>
          </a:xfrm>
        </p:spPr>
        <p:txBody>
          <a:bodyPr>
            <a:noAutofit/>
          </a:bodyPr>
          <a:lstStyle/>
          <a:p>
            <a:pPr algn="l"/>
            <a:r>
              <a:rPr lang="en-US" sz="2800" b="1" dirty="0">
                <a:solidFill>
                  <a:srgbClr val="FF0000"/>
                </a:solidFill>
                <a:latin typeface="Times New Roman" pitchFamily="18" charset="0"/>
                <a:cs typeface="Times New Roman" pitchFamily="18" charset="0"/>
              </a:rPr>
              <a:t>SOURCE OF MONEY SUPPLY IN AN OPEN </a:t>
            </a:r>
            <a:r>
              <a:rPr lang="en-US" sz="2800" b="1" dirty="0" smtClean="0">
                <a:solidFill>
                  <a:srgbClr val="FF0000"/>
                </a:solidFill>
                <a:latin typeface="Times New Roman" pitchFamily="18" charset="0"/>
                <a:cs typeface="Times New Roman" pitchFamily="18" charset="0"/>
              </a:rPr>
              <a:t>ECONOMY:</a:t>
            </a:r>
            <a:endParaRPr lang="en-US" sz="2800" dirty="0"/>
          </a:p>
        </p:txBody>
      </p:sp>
      <p:sp>
        <p:nvSpPr>
          <p:cNvPr id="3" name="Content Placeholder 2"/>
          <p:cNvSpPr>
            <a:spLocks noGrp="1"/>
          </p:cNvSpPr>
          <p:nvPr>
            <p:ph type="subTitle" idx="1"/>
          </p:nvPr>
        </p:nvSpPr>
        <p:spPr>
          <a:xfrm>
            <a:off x="838200" y="1676400"/>
            <a:ext cx="7696200" cy="4876800"/>
          </a:xfrm>
        </p:spPr>
        <p:txBody>
          <a:bodyPr>
            <a:normAutofit fontScale="85000" lnSpcReduction="20000"/>
          </a:bodyPr>
          <a:lstStyle/>
          <a:p>
            <a:pPr marL="514350" indent="-514350" algn="l">
              <a:buAutoNum type="arabicParenR"/>
            </a:pPr>
            <a:r>
              <a:rPr lang="en-US" sz="4000" b="1" dirty="0" smtClean="0">
                <a:solidFill>
                  <a:srgbClr val="FF0000"/>
                </a:solidFill>
                <a:latin typeface="Times New Roman" pitchFamily="18" charset="0"/>
                <a:cs typeface="Times New Roman" pitchFamily="18" charset="0"/>
              </a:rPr>
              <a:t>Central Bank</a:t>
            </a:r>
          </a:p>
          <a:p>
            <a:pPr marL="514350" indent="-514350" algn="l">
              <a:buNone/>
            </a:pPr>
            <a:endParaRPr lang="en-US" sz="4000" b="1" dirty="0" smtClean="0">
              <a:solidFill>
                <a:srgbClr val="FF0000"/>
              </a:solidFill>
              <a:latin typeface="Times New Roman" pitchFamily="18" charset="0"/>
              <a:cs typeface="Times New Roman" pitchFamily="18" charset="0"/>
            </a:endParaRPr>
          </a:p>
          <a:p>
            <a:pPr marL="514350" indent="-514350" algn="l">
              <a:buNone/>
            </a:pPr>
            <a:r>
              <a:rPr lang="en-US" sz="4000" b="1" dirty="0" smtClean="0">
                <a:solidFill>
                  <a:srgbClr val="FF0000"/>
                </a:solidFill>
                <a:latin typeface="Times New Roman" pitchFamily="18" charset="0"/>
                <a:cs typeface="Times New Roman" pitchFamily="18" charset="0"/>
              </a:rPr>
              <a:t>2) Commercial Banks/Credit </a:t>
            </a:r>
            <a:r>
              <a:rPr lang="en-US" sz="4000" b="1" dirty="0" smtClean="0">
                <a:solidFill>
                  <a:srgbClr val="FF0000"/>
                </a:solidFill>
                <a:latin typeface="Times New Roman" pitchFamily="18" charset="0"/>
                <a:cs typeface="Times New Roman" pitchFamily="18" charset="0"/>
              </a:rPr>
              <a:t>creation</a:t>
            </a:r>
          </a:p>
          <a:p>
            <a:pPr marL="1028700" lvl="1" indent="-571500" algn="l">
              <a:buFont typeface="Arial" panose="020B0604020202020204" pitchFamily="34" charset="0"/>
              <a:buChar char="•"/>
            </a:pPr>
            <a:r>
              <a:rPr lang="en-US" sz="2000" b="1" dirty="0" smtClean="0">
                <a:solidFill>
                  <a:srgbClr val="FF0000"/>
                </a:solidFill>
                <a:latin typeface="Times New Roman" pitchFamily="18" charset="0"/>
                <a:cs typeface="Times New Roman" pitchFamily="18" charset="0"/>
              </a:rPr>
              <a:t>Main purpose = make loans</a:t>
            </a:r>
            <a:endParaRPr lang="en-US" sz="2400" b="1" dirty="0" smtClean="0">
              <a:solidFill>
                <a:srgbClr val="FF0000"/>
              </a:solidFill>
              <a:latin typeface="Times New Roman" pitchFamily="18" charset="0"/>
              <a:cs typeface="Times New Roman" pitchFamily="18" charset="0"/>
            </a:endParaRPr>
          </a:p>
          <a:p>
            <a:pPr marL="0" indent="0" algn="l">
              <a:buNone/>
            </a:pPr>
            <a:r>
              <a:rPr lang="en-US" sz="4000" b="1" dirty="0" smtClean="0">
                <a:solidFill>
                  <a:srgbClr val="FF0000"/>
                </a:solidFill>
                <a:latin typeface="Times New Roman" pitchFamily="18" charset="0"/>
                <a:cs typeface="Times New Roman" pitchFamily="18" charset="0"/>
              </a:rPr>
              <a:t>	</a:t>
            </a:r>
            <a:r>
              <a:rPr lang="en-US" sz="4000" b="1" dirty="0" smtClean="0">
                <a:solidFill>
                  <a:srgbClr val="FFFF00"/>
                </a:solidFill>
                <a:latin typeface="Times New Roman" pitchFamily="18" charset="0"/>
                <a:cs typeface="Times New Roman" pitchFamily="18" charset="0"/>
              </a:rPr>
              <a:t>(Read up on money multiplier)</a:t>
            </a:r>
            <a:r>
              <a:rPr lang="en-US" sz="4000" b="1" dirty="0">
                <a:solidFill>
                  <a:srgbClr val="FF0000"/>
                </a:solidFill>
                <a:latin typeface="Times New Roman" pitchFamily="18" charset="0"/>
                <a:cs typeface="Times New Roman" pitchFamily="18" charset="0"/>
              </a:rPr>
              <a:t/>
            </a:r>
            <a:br>
              <a:rPr lang="en-US" sz="4000" b="1" dirty="0">
                <a:solidFill>
                  <a:srgbClr val="FF0000"/>
                </a:solidFill>
                <a:latin typeface="Times New Roman" pitchFamily="18" charset="0"/>
                <a:cs typeface="Times New Roman" pitchFamily="18" charset="0"/>
              </a:rPr>
            </a:br>
            <a:r>
              <a:rPr lang="en-US" sz="4000" b="1" dirty="0" smtClean="0">
                <a:solidFill>
                  <a:srgbClr val="FF0000"/>
                </a:solidFill>
                <a:latin typeface="Times New Roman" pitchFamily="18" charset="0"/>
                <a:cs typeface="Times New Roman" pitchFamily="18" charset="0"/>
              </a:rPr>
              <a:t>3) Deficit Financing</a:t>
            </a:r>
            <a:r>
              <a:rPr lang="en-US" sz="4000" b="1" dirty="0" smtClean="0">
                <a:solidFill>
                  <a:srgbClr val="FF0000"/>
                </a:solidFill>
                <a:latin typeface="Times New Roman" pitchFamily="18" charset="0"/>
                <a:cs typeface="Times New Roman" pitchFamily="18" charset="0"/>
              </a:rPr>
              <a:t>.</a:t>
            </a:r>
          </a:p>
          <a:p>
            <a:pPr marL="1028700" lvl="1" indent="-571500" algn="l">
              <a:buFont typeface="Arial" panose="020B0604020202020204" pitchFamily="34" charset="0"/>
              <a:buChar char="•"/>
            </a:pPr>
            <a:endParaRPr lang="en-US" b="1" dirty="0" smtClean="0">
              <a:solidFill>
                <a:srgbClr val="FF0000"/>
              </a:solidFill>
              <a:latin typeface="Times New Roman" pitchFamily="18" charset="0"/>
              <a:cs typeface="Times New Roman" pitchFamily="18" charset="0"/>
            </a:endParaRPr>
          </a:p>
          <a:p>
            <a:pPr marL="0" indent="0" algn="l">
              <a:buNone/>
            </a:pPr>
            <a:endParaRPr lang="en-US" sz="4000" b="1" dirty="0" smtClean="0">
              <a:solidFill>
                <a:srgbClr val="FF0000"/>
              </a:solidFill>
              <a:latin typeface="Times New Roman" pitchFamily="18" charset="0"/>
              <a:cs typeface="Times New Roman" pitchFamily="18" charset="0"/>
            </a:endParaRPr>
          </a:p>
          <a:p>
            <a:pPr marL="0" indent="0" algn="l">
              <a:buNone/>
            </a:pPr>
            <a:r>
              <a:rPr lang="en-US" sz="4000" b="1" dirty="0" smtClean="0">
                <a:solidFill>
                  <a:srgbClr val="FF0000"/>
                </a:solidFill>
                <a:latin typeface="Times New Roman" pitchFamily="18" charset="0"/>
                <a:cs typeface="Times New Roman" pitchFamily="18" charset="0"/>
              </a:rPr>
              <a:t>4) Total Currency Flows</a:t>
            </a:r>
            <a:r>
              <a:rPr lang="en-US" sz="4000" b="1" dirty="0">
                <a:solidFill>
                  <a:srgbClr val="FF0000"/>
                </a:solidFill>
                <a:latin typeface="Times New Roman" pitchFamily="18" charset="0"/>
                <a:cs typeface="Times New Roman" pitchFamily="18" charset="0"/>
              </a:rPr>
              <a:t/>
            </a:r>
            <a:br>
              <a:rPr lang="en-US" sz="4000" b="1" dirty="0">
                <a:solidFill>
                  <a:srgbClr val="FF0000"/>
                </a:solidFill>
                <a:latin typeface="Times New Roman" pitchFamily="18" charset="0"/>
                <a:cs typeface="Times New Roman" pitchFamily="18" charset="0"/>
              </a:rPr>
            </a:br>
            <a:r>
              <a:rPr lang="en-US" dirty="0"/>
              <a:t/>
            </a:r>
            <a:br>
              <a:rPr lang="en-US" dirty="0"/>
            </a:br>
            <a:endParaRPr lang="en-US" dirty="0"/>
          </a:p>
        </p:txBody>
      </p:sp>
    </p:spTree>
    <p:extLst>
      <p:ext uri="{BB962C8B-B14F-4D97-AF65-F5344CB8AC3E}">
        <p14:creationId xmlns:p14="http://schemas.microsoft.com/office/powerpoint/2010/main" val="3707117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1508" name="Picture 4" descr="C:\Documents and Settings\fquijano\My Documents\chicklet-enforcement.gif"/>
          <p:cNvPicPr>
            <a:picLocks noChangeAspect="1" noChangeArrowheads="1"/>
          </p:cNvPicPr>
          <p:nvPr/>
        </p:nvPicPr>
        <p:blipFill>
          <a:blip r:embed="rId2" cstate="print">
            <a:lum bright="58000" contrast="-84000"/>
            <a:extLst>
              <a:ext uri="{28A0092B-C50C-407E-A947-70E740481C1C}">
                <a14:useLocalDpi xmlns:a14="http://schemas.microsoft.com/office/drawing/2010/main" val="0"/>
              </a:ext>
            </a:extLst>
          </a:blip>
          <a:srcRect/>
          <a:stretch>
            <a:fillRect/>
          </a:stretch>
        </p:blipFill>
        <p:spPr bwMode="auto">
          <a:xfrm>
            <a:off x="1524000" y="1828800"/>
            <a:ext cx="6096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Rectangle 2"/>
          <p:cNvSpPr>
            <a:spLocks noGrp="1" noChangeArrowheads="1"/>
          </p:cNvSpPr>
          <p:nvPr>
            <p:ph type="title"/>
          </p:nvPr>
        </p:nvSpPr>
        <p:spPr/>
        <p:txBody>
          <a:bodyPr>
            <a:normAutofit fontScale="90000"/>
          </a:bodyPr>
          <a:lstStyle/>
          <a:p>
            <a:pPr algn="l" eaLnBrk="1" hangingPunct="1"/>
            <a:r>
              <a:rPr lang="en-US" b="1" dirty="0" smtClean="0">
                <a:solidFill>
                  <a:srgbClr val="FF0000"/>
                </a:solidFill>
                <a:latin typeface="Times New Roman" pitchFamily="18" charset="0"/>
                <a:cs typeface="Times New Roman" pitchFamily="18" charset="0"/>
              </a:rPr>
              <a:t>MEASURING THE SUPPLY OF</a:t>
            </a:r>
            <a:br>
              <a:rPr lang="en-US" b="1" dirty="0" smtClean="0">
                <a:solidFill>
                  <a:srgbClr val="FF0000"/>
                </a:solidFill>
                <a:latin typeface="Times New Roman" pitchFamily="18" charset="0"/>
                <a:cs typeface="Times New Roman" pitchFamily="18" charset="0"/>
              </a:rPr>
            </a:br>
            <a:r>
              <a:rPr lang="en-US" b="1" dirty="0" smtClean="0">
                <a:solidFill>
                  <a:srgbClr val="FF0000"/>
                </a:solidFill>
                <a:latin typeface="Times New Roman" pitchFamily="18" charset="0"/>
                <a:cs typeface="Times New Roman" pitchFamily="18" charset="0"/>
              </a:rPr>
              <a:t>MONEY IN THE UNITED STATES</a:t>
            </a:r>
          </a:p>
        </p:txBody>
      </p:sp>
      <p:sp>
        <p:nvSpPr>
          <p:cNvPr id="21507" name="Rectangle 3"/>
          <p:cNvSpPr>
            <a:spLocks noGrp="1" noChangeArrowheads="1"/>
          </p:cNvSpPr>
          <p:nvPr>
            <p:ph type="body" idx="1"/>
          </p:nvPr>
        </p:nvSpPr>
        <p:spPr>
          <a:xfrm>
            <a:off x="609600" y="1827213"/>
            <a:ext cx="7848600" cy="4498975"/>
          </a:xfrm>
        </p:spPr>
        <p:txBody>
          <a:bodyPr>
            <a:normAutofit/>
          </a:bodyPr>
          <a:lstStyle/>
          <a:p>
            <a:pPr>
              <a:lnSpc>
                <a:spcPct val="90000"/>
              </a:lnSpc>
            </a:pPr>
            <a:r>
              <a:rPr lang="en-029" sz="4000" b="1" dirty="0" smtClean="0">
                <a:solidFill>
                  <a:srgbClr val="0070C0"/>
                </a:solidFill>
                <a:latin typeface="Times New Roman" pitchFamily="18" charset="0"/>
                <a:cs typeface="Times New Roman" pitchFamily="18" charset="0"/>
              </a:rPr>
              <a:t>These measures correspond to three definitions of money that the Federal Reserve uses:</a:t>
            </a:r>
          </a:p>
          <a:p>
            <a:pPr>
              <a:lnSpc>
                <a:spcPct val="90000"/>
              </a:lnSpc>
              <a:buNone/>
            </a:pPr>
            <a:endParaRPr lang="en-029" sz="4000" b="1" dirty="0" smtClean="0">
              <a:solidFill>
                <a:srgbClr val="0070C0"/>
              </a:solidFill>
              <a:latin typeface="Times New Roman" pitchFamily="18" charset="0"/>
              <a:cs typeface="Times New Roman" pitchFamily="18" charset="0"/>
            </a:endParaRPr>
          </a:p>
          <a:p>
            <a:pPr>
              <a:lnSpc>
                <a:spcPct val="90000"/>
              </a:lnSpc>
            </a:pPr>
            <a:r>
              <a:rPr lang="en-029" sz="4000" b="1" dirty="0" smtClean="0">
                <a:solidFill>
                  <a:srgbClr val="0070C0"/>
                </a:solidFill>
                <a:latin typeface="Times New Roman" pitchFamily="18" charset="0"/>
                <a:cs typeface="Times New Roman" pitchFamily="18" charset="0"/>
              </a:rPr>
              <a:t>M1, a narrow measure of money’s function as a medium of exchange; </a:t>
            </a:r>
          </a:p>
          <a:p>
            <a:pPr>
              <a:lnSpc>
                <a:spcPct val="90000"/>
              </a:lnSpc>
            </a:pPr>
            <a:endParaRPr lang="en-US" b="1" dirty="0" smtClean="0">
              <a:solidFill>
                <a:schemeClr val="accent1"/>
              </a:solidFill>
              <a:latin typeface="Times New Roman" pitchFamily="18" charset="0"/>
              <a:cs typeface="Times New Roman" pitchFamily="18" charset="0"/>
            </a:endParaRPr>
          </a:p>
        </p:txBody>
      </p:sp>
    </p:spTree>
    <p:extLst>
      <p:ext uri="{BB962C8B-B14F-4D97-AF65-F5344CB8AC3E}">
        <p14:creationId xmlns:p14="http://schemas.microsoft.com/office/powerpoint/2010/main" val="30052487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21508"/>
                                        </p:tgtEl>
                                        <p:attrNameLst>
                                          <p:attrName>style.visibility</p:attrName>
                                        </p:attrNameLst>
                                      </p:cBhvr>
                                      <p:to>
                                        <p:strVal val="visible"/>
                                      </p:to>
                                    </p:set>
                                    <p:animEffect transition="in" filter="dissolve">
                                      <p:cBhvr>
                                        <p:cTn id="7" dur="500"/>
                                        <p:tgtEl>
                                          <p:spTgt spid="21508"/>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1507">
                                            <p:txEl>
                                              <p:pRg st="0" end="0"/>
                                            </p:txEl>
                                          </p:spTgt>
                                        </p:tgtEl>
                                        <p:attrNameLst>
                                          <p:attrName>style.visibility</p:attrName>
                                        </p:attrNameLst>
                                      </p:cBhvr>
                                      <p:to>
                                        <p:strVal val="visible"/>
                                      </p:to>
                                    </p:set>
                                    <p:animEffect transition="in" filter="wipe(left)">
                                      <p:cBhvr>
                                        <p:cTn id="11" dur="500"/>
                                        <p:tgtEl>
                                          <p:spTgt spid="21507">
                                            <p:txEl>
                                              <p:pRg st="0" end="0"/>
                                            </p:txEl>
                                          </p:spTgt>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animEffect transition="in" filter="wipe(left)">
                                      <p:cBhvr>
                                        <p:cTn id="15" dur="5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bldLvl="2" autoUpdateAnimBg="0" advAuto="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5" descr="C:\Documents and Settings\fquijano\My Documents\chicklet-enforcement.gif"/>
          <p:cNvPicPr>
            <a:picLocks noChangeAspect="1" noChangeArrowheads="1"/>
          </p:cNvPicPr>
          <p:nvPr/>
        </p:nvPicPr>
        <p:blipFill>
          <a:blip r:embed="rId2" cstate="print">
            <a:lum bright="58000" contrast="-84000"/>
            <a:extLst>
              <a:ext uri="{28A0092B-C50C-407E-A947-70E740481C1C}">
                <a14:useLocalDpi xmlns:a14="http://schemas.microsoft.com/office/drawing/2010/main" val="0"/>
              </a:ext>
            </a:extLst>
          </a:blip>
          <a:srcRect/>
          <a:stretch>
            <a:fillRect/>
          </a:stretch>
        </p:blipFill>
        <p:spPr bwMode="auto">
          <a:xfrm>
            <a:off x="1524000" y="1828800"/>
            <a:ext cx="6096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Rectangle 3"/>
          <p:cNvSpPr>
            <a:spLocks noGrp="1" noChangeArrowheads="1"/>
          </p:cNvSpPr>
          <p:nvPr>
            <p:ph type="title"/>
          </p:nvPr>
        </p:nvSpPr>
        <p:spPr/>
        <p:txBody>
          <a:bodyPr>
            <a:normAutofit fontScale="90000"/>
          </a:bodyPr>
          <a:lstStyle/>
          <a:p>
            <a:pPr algn="l" eaLnBrk="1" hangingPunct="1"/>
            <a:r>
              <a:rPr lang="en-US" b="1" dirty="0" smtClean="0">
                <a:solidFill>
                  <a:srgbClr val="FF0000"/>
                </a:solidFill>
                <a:latin typeface="Times New Roman" pitchFamily="18" charset="0"/>
                <a:cs typeface="Times New Roman" pitchFamily="18" charset="0"/>
              </a:rPr>
              <a:t>MEASURING THE SUPPLY OF</a:t>
            </a:r>
            <a:br>
              <a:rPr lang="en-US" b="1" dirty="0" smtClean="0">
                <a:solidFill>
                  <a:srgbClr val="FF0000"/>
                </a:solidFill>
                <a:latin typeface="Times New Roman" pitchFamily="18" charset="0"/>
                <a:cs typeface="Times New Roman" pitchFamily="18" charset="0"/>
              </a:rPr>
            </a:br>
            <a:r>
              <a:rPr lang="en-US" b="1" dirty="0" smtClean="0">
                <a:solidFill>
                  <a:srgbClr val="FF0000"/>
                </a:solidFill>
                <a:latin typeface="Times New Roman" pitchFamily="18" charset="0"/>
                <a:cs typeface="Times New Roman" pitchFamily="18" charset="0"/>
              </a:rPr>
              <a:t>MONEY IN THE UNITED STATES</a:t>
            </a:r>
          </a:p>
        </p:txBody>
      </p:sp>
      <p:sp>
        <p:nvSpPr>
          <p:cNvPr id="12293" name="Rectangle 4"/>
          <p:cNvSpPr>
            <a:spLocks noGrp="1" noChangeArrowheads="1"/>
          </p:cNvSpPr>
          <p:nvPr>
            <p:ph type="body" idx="1"/>
          </p:nvPr>
        </p:nvSpPr>
        <p:spPr>
          <a:xfrm>
            <a:off x="609600" y="1524001"/>
            <a:ext cx="7924800" cy="4802188"/>
          </a:xfrm>
        </p:spPr>
        <p:txBody>
          <a:bodyPr>
            <a:normAutofit lnSpcReduction="10000"/>
          </a:bodyPr>
          <a:lstStyle/>
          <a:p>
            <a:pPr>
              <a:lnSpc>
                <a:spcPct val="90000"/>
              </a:lnSpc>
            </a:pPr>
            <a:endParaRPr lang="en-029" dirty="0" smtClean="0"/>
          </a:p>
          <a:p>
            <a:pPr>
              <a:lnSpc>
                <a:spcPct val="90000"/>
              </a:lnSpc>
            </a:pPr>
            <a:r>
              <a:rPr lang="en-029" sz="4000" b="1" dirty="0" smtClean="0">
                <a:solidFill>
                  <a:srgbClr val="0070C0"/>
                </a:solidFill>
                <a:latin typeface="Times New Roman" pitchFamily="18" charset="0"/>
                <a:cs typeface="Times New Roman" pitchFamily="18" charset="0"/>
              </a:rPr>
              <a:t>M2, a broader measure that also reflects money’s function as a store of value; </a:t>
            </a:r>
          </a:p>
          <a:p>
            <a:pPr>
              <a:lnSpc>
                <a:spcPct val="90000"/>
              </a:lnSpc>
              <a:buNone/>
            </a:pPr>
            <a:endParaRPr lang="en-029" sz="4000" b="1" dirty="0" smtClean="0">
              <a:solidFill>
                <a:srgbClr val="0070C0"/>
              </a:solidFill>
              <a:latin typeface="Times New Roman" pitchFamily="18" charset="0"/>
              <a:cs typeface="Times New Roman" pitchFamily="18" charset="0"/>
            </a:endParaRPr>
          </a:p>
          <a:p>
            <a:pPr>
              <a:lnSpc>
                <a:spcPct val="90000"/>
              </a:lnSpc>
            </a:pPr>
            <a:r>
              <a:rPr lang="en-029" sz="4000" b="1" dirty="0" smtClean="0">
                <a:solidFill>
                  <a:srgbClr val="0070C0"/>
                </a:solidFill>
                <a:latin typeface="Times New Roman" pitchFamily="18" charset="0"/>
                <a:cs typeface="Times New Roman" pitchFamily="18" charset="0"/>
              </a:rPr>
              <a:t>M3, a still broader measure that covers items that many regard as close substitutes for money. {</a:t>
            </a:r>
            <a:r>
              <a:rPr lang="en-029" sz="4000" b="1" dirty="0" smtClean="0">
                <a:solidFill>
                  <a:srgbClr val="FF0000"/>
                </a:solidFill>
                <a:latin typeface="Times New Roman" pitchFamily="18" charset="0"/>
                <a:cs typeface="Times New Roman" pitchFamily="18" charset="0"/>
              </a:rPr>
              <a:t>T-BILLS}</a:t>
            </a:r>
            <a:endParaRPr lang="en-US" sz="4000" b="1" dirty="0" smtClean="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1721730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B0793298-9067-4512-A6CE-392638D970FC}" type="slidenum">
              <a:rPr lang="en-US"/>
              <a:pPr>
                <a:defRPr/>
              </a:pPr>
              <a:t>17</a:t>
            </a:fld>
            <a:r>
              <a:rPr lang="en-US"/>
              <a:t> of 42</a:t>
            </a:r>
          </a:p>
        </p:txBody>
      </p:sp>
      <p:sp>
        <p:nvSpPr>
          <p:cNvPr id="16387" name="Rectangle 2"/>
          <p:cNvSpPr>
            <a:spLocks noGrp="1" noChangeArrowheads="1"/>
          </p:cNvSpPr>
          <p:nvPr>
            <p:ph type="title"/>
          </p:nvPr>
        </p:nvSpPr>
        <p:spPr/>
        <p:txBody>
          <a:bodyPr/>
          <a:lstStyle/>
          <a:p>
            <a:pPr algn="l" eaLnBrk="1" hangingPunct="1"/>
            <a:r>
              <a:rPr lang="en-US" dirty="0" smtClean="0">
                <a:solidFill>
                  <a:srgbClr val="FF0000"/>
                </a:solidFill>
              </a:rPr>
              <a:t>THE MODERN BANKING SYSTEM</a:t>
            </a:r>
          </a:p>
        </p:txBody>
      </p:sp>
      <p:sp>
        <p:nvSpPr>
          <p:cNvPr id="16388" name="Rectangle 3"/>
          <p:cNvSpPr>
            <a:spLocks noGrp="1" noChangeArrowheads="1"/>
          </p:cNvSpPr>
          <p:nvPr>
            <p:ph type="body" idx="1"/>
          </p:nvPr>
        </p:nvSpPr>
        <p:spPr>
          <a:xfrm>
            <a:off x="457200" y="1219200"/>
            <a:ext cx="8229600" cy="4906963"/>
          </a:xfrm>
        </p:spPr>
        <p:txBody>
          <a:bodyPr>
            <a:noAutofit/>
          </a:bodyPr>
          <a:lstStyle/>
          <a:p>
            <a:pPr eaLnBrk="1" hangingPunct="1"/>
            <a:r>
              <a:rPr lang="en-US" b="1" dirty="0" smtClean="0">
                <a:solidFill>
                  <a:schemeClr val="tx2"/>
                </a:solidFill>
              </a:rPr>
              <a:t>A brief review of accounting:</a:t>
            </a:r>
          </a:p>
          <a:p>
            <a:pPr lvl="1" eaLnBrk="1" hangingPunct="1">
              <a:buFontTx/>
              <a:buNone/>
            </a:pPr>
            <a:r>
              <a:rPr lang="en-US" sz="3200" b="1" dirty="0" smtClean="0">
                <a:solidFill>
                  <a:schemeClr val="tx2"/>
                </a:solidFill>
              </a:rPr>
              <a:t>Assets – liabilities </a:t>
            </a:r>
            <a:r>
              <a:rPr lang="en-US" sz="3200" b="1" dirty="0" smtClean="0">
                <a:solidFill>
                  <a:schemeClr val="tx2"/>
                </a:solidFill>
                <a:latin typeface="WP MathA" pitchFamily="2" charset="2"/>
              </a:rPr>
              <a:t>/</a:t>
            </a:r>
            <a:r>
              <a:rPr lang="en-US" sz="3200" b="1" dirty="0" smtClean="0">
                <a:solidFill>
                  <a:schemeClr val="tx2"/>
                </a:solidFill>
              </a:rPr>
              <a:t> Net Worth, or</a:t>
            </a:r>
          </a:p>
          <a:p>
            <a:pPr lvl="1" eaLnBrk="1" hangingPunct="1">
              <a:buFontTx/>
              <a:buNone/>
            </a:pPr>
            <a:r>
              <a:rPr lang="en-US" sz="3200" b="1" dirty="0" smtClean="0">
                <a:solidFill>
                  <a:schemeClr val="tx2"/>
                </a:solidFill>
              </a:rPr>
              <a:t>Assets </a:t>
            </a:r>
            <a:r>
              <a:rPr lang="en-US" sz="3200" b="1" dirty="0" smtClean="0">
                <a:solidFill>
                  <a:schemeClr val="tx2"/>
                </a:solidFill>
                <a:latin typeface="WP MathA" pitchFamily="2" charset="2"/>
              </a:rPr>
              <a:t>/</a:t>
            </a:r>
            <a:r>
              <a:rPr lang="en-US" sz="3200" b="1" dirty="0" smtClean="0">
                <a:solidFill>
                  <a:schemeClr val="tx2"/>
                </a:solidFill>
              </a:rPr>
              <a:t> Liabilities + Net Worth</a:t>
            </a:r>
          </a:p>
          <a:p>
            <a:pPr eaLnBrk="1" hangingPunct="1"/>
            <a:r>
              <a:rPr lang="en-US" b="1" dirty="0" smtClean="0">
                <a:solidFill>
                  <a:schemeClr val="tx2"/>
                </a:solidFill>
              </a:rPr>
              <a:t>A bank’s most important assets are its </a:t>
            </a:r>
            <a:r>
              <a:rPr lang="en-US" b="1" i="1" dirty="0" smtClean="0">
                <a:solidFill>
                  <a:schemeClr val="tx2"/>
                </a:solidFill>
              </a:rPr>
              <a:t>loans</a:t>
            </a:r>
            <a:r>
              <a:rPr lang="en-US" b="1" dirty="0" smtClean="0">
                <a:solidFill>
                  <a:schemeClr val="tx2"/>
                </a:solidFill>
              </a:rPr>
              <a:t>.  Other assets include cash on hand (or vault cash) and deposits with the Fed.</a:t>
            </a:r>
          </a:p>
          <a:p>
            <a:pPr eaLnBrk="1" hangingPunct="1"/>
            <a:r>
              <a:rPr lang="en-US" b="1" dirty="0" smtClean="0">
                <a:solidFill>
                  <a:schemeClr val="tx2"/>
                </a:solidFill>
              </a:rPr>
              <a:t>A bank’s liabilities are its debts—what it owes.  </a:t>
            </a:r>
            <a:r>
              <a:rPr lang="en-US" b="1" i="1" dirty="0" smtClean="0">
                <a:solidFill>
                  <a:schemeClr val="tx2"/>
                </a:solidFill>
              </a:rPr>
              <a:t>Deposits</a:t>
            </a:r>
            <a:r>
              <a:rPr lang="en-US" b="1" dirty="0" smtClean="0">
                <a:solidFill>
                  <a:schemeClr val="tx2"/>
                </a:solidFill>
              </a:rPr>
              <a:t> are debts owed to the bank’s depositors.</a:t>
            </a:r>
          </a:p>
        </p:txBody>
      </p:sp>
    </p:spTree>
    <p:extLst>
      <p:ext uri="{BB962C8B-B14F-4D97-AF65-F5344CB8AC3E}">
        <p14:creationId xmlns:p14="http://schemas.microsoft.com/office/powerpoint/2010/main" val="38689740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a:defRPr/>
            </a:pPr>
            <a:fld id="{8FD78218-CDF4-423F-AFB4-36590C084EDC}" type="slidenum">
              <a:rPr lang="en-US"/>
              <a:pPr>
                <a:defRPr/>
              </a:pPr>
              <a:t>18</a:t>
            </a:fld>
            <a:r>
              <a:rPr lang="en-US"/>
              <a:t> of 42</a:t>
            </a:r>
          </a:p>
        </p:txBody>
      </p:sp>
      <p:pic>
        <p:nvPicPr>
          <p:cNvPr id="69638" name="Picture 6" descr="C:\Documents and Settings\fquijano\My Documents\eccles_building.gif"/>
          <p:cNvPicPr>
            <a:picLocks noChangeAspect="1" noChangeArrowheads="1"/>
          </p:cNvPicPr>
          <p:nvPr/>
        </p:nvPicPr>
        <p:blipFill>
          <a:blip r:embed="rId2" cstate="print">
            <a:lum bright="70000" contrast="-84000"/>
            <a:extLst>
              <a:ext uri="{28A0092B-C50C-407E-A947-70E740481C1C}">
                <a14:useLocalDpi xmlns:a14="http://schemas.microsoft.com/office/drawing/2010/main" val="0"/>
              </a:ext>
            </a:extLst>
          </a:blip>
          <a:srcRect/>
          <a:stretch>
            <a:fillRect/>
          </a:stretch>
        </p:blipFill>
        <p:spPr bwMode="auto">
          <a:xfrm>
            <a:off x="1238250" y="1828800"/>
            <a:ext cx="6667500" cy="436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Rectangle 2"/>
          <p:cNvSpPr>
            <a:spLocks noGrp="1" noChangeArrowheads="1"/>
          </p:cNvSpPr>
          <p:nvPr>
            <p:ph type="title"/>
          </p:nvPr>
        </p:nvSpPr>
        <p:spPr/>
        <p:txBody>
          <a:bodyPr/>
          <a:lstStyle/>
          <a:p>
            <a:pPr algn="l" eaLnBrk="1" hangingPunct="1"/>
            <a:r>
              <a:rPr lang="en-US" dirty="0" smtClean="0">
                <a:solidFill>
                  <a:srgbClr val="FF0000"/>
                </a:solidFill>
              </a:rPr>
              <a:t>THE MODERN BANKING SYSTEM</a:t>
            </a:r>
          </a:p>
        </p:txBody>
      </p:sp>
      <p:sp>
        <p:nvSpPr>
          <p:cNvPr id="69635" name="Rectangle 3"/>
          <p:cNvSpPr>
            <a:spLocks noGrp="1" noChangeArrowheads="1"/>
          </p:cNvSpPr>
          <p:nvPr>
            <p:ph type="body" idx="1"/>
          </p:nvPr>
        </p:nvSpPr>
        <p:spPr>
          <a:xfrm>
            <a:off x="838200" y="1447800"/>
            <a:ext cx="7924800" cy="4654550"/>
          </a:xfrm>
        </p:spPr>
        <p:txBody>
          <a:bodyPr/>
          <a:lstStyle/>
          <a:p>
            <a:pPr eaLnBrk="1" hangingPunct="1"/>
            <a:r>
              <a:rPr lang="en-US" b="1" i="1" dirty="0" smtClean="0">
                <a:solidFill>
                  <a:schemeClr val="tx2"/>
                </a:solidFill>
                <a:latin typeface="Times New Roman" pitchFamily="18" charset="0"/>
                <a:cs typeface="Times New Roman" pitchFamily="18" charset="0"/>
              </a:rPr>
              <a:t>Reserves</a:t>
            </a:r>
            <a:r>
              <a:rPr lang="en-US" b="1" dirty="0" smtClean="0">
                <a:solidFill>
                  <a:schemeClr val="tx2"/>
                </a:solidFill>
                <a:latin typeface="Times New Roman" pitchFamily="18" charset="0"/>
                <a:cs typeface="Times New Roman" pitchFamily="18" charset="0"/>
              </a:rPr>
              <a:t> are the deposits that a bank has at the Federal Reserve bank plus its cash on hand.</a:t>
            </a:r>
          </a:p>
          <a:p>
            <a:pPr eaLnBrk="1" hangingPunct="1"/>
            <a:endParaRPr lang="en-US" b="1" dirty="0" smtClean="0">
              <a:solidFill>
                <a:schemeClr val="tx2"/>
              </a:solidFill>
              <a:latin typeface="Times New Roman" pitchFamily="18" charset="0"/>
              <a:cs typeface="Times New Roman" pitchFamily="18" charset="0"/>
            </a:endParaRPr>
          </a:p>
          <a:p>
            <a:pPr eaLnBrk="1" hangingPunct="1"/>
            <a:r>
              <a:rPr lang="en-US" b="1" dirty="0" smtClean="0">
                <a:solidFill>
                  <a:schemeClr val="tx2"/>
                </a:solidFill>
                <a:latin typeface="Times New Roman" pitchFamily="18" charset="0"/>
                <a:cs typeface="Times New Roman" pitchFamily="18" charset="0"/>
              </a:rPr>
              <a:t>The </a:t>
            </a:r>
            <a:r>
              <a:rPr lang="en-US" b="1" i="1" dirty="0" smtClean="0">
                <a:solidFill>
                  <a:schemeClr val="tx2"/>
                </a:solidFill>
                <a:latin typeface="Times New Roman" pitchFamily="18" charset="0"/>
                <a:cs typeface="Times New Roman" pitchFamily="18" charset="0"/>
              </a:rPr>
              <a:t>required reserve ratio</a:t>
            </a:r>
            <a:r>
              <a:rPr lang="en-US" b="1" dirty="0" smtClean="0">
                <a:solidFill>
                  <a:schemeClr val="tx2"/>
                </a:solidFill>
                <a:latin typeface="Times New Roman" pitchFamily="18" charset="0"/>
                <a:cs typeface="Times New Roman" pitchFamily="18" charset="0"/>
              </a:rPr>
              <a:t> is the percentage of its total deposits that a bank must keep as reserves at the Federal Reserve.</a:t>
            </a:r>
          </a:p>
        </p:txBody>
      </p:sp>
    </p:spTree>
    <p:extLst>
      <p:ext uri="{BB962C8B-B14F-4D97-AF65-F5344CB8AC3E}">
        <p14:creationId xmlns:p14="http://schemas.microsoft.com/office/powerpoint/2010/main" val="8320246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0"/>
                                  </p:stCondLst>
                                  <p:childTnLst>
                                    <p:set>
                                      <p:cBhvr>
                                        <p:cTn id="6" dur="1" fill="hold">
                                          <p:stCondLst>
                                            <p:cond delay="0"/>
                                          </p:stCondLst>
                                        </p:cTn>
                                        <p:tgtEl>
                                          <p:spTgt spid="69638"/>
                                        </p:tgtEl>
                                        <p:attrNameLst>
                                          <p:attrName>style.visibility</p:attrName>
                                        </p:attrNameLst>
                                      </p:cBhvr>
                                      <p:to>
                                        <p:strVal val="visible"/>
                                      </p:to>
                                    </p:set>
                                    <p:animEffect transition="in" filter="dissolve">
                                      <p:cBhvr>
                                        <p:cTn id="7" dur="500"/>
                                        <p:tgtEl>
                                          <p:spTgt spid="69638"/>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9635">
                                            <p:txEl>
                                              <p:pRg st="0" end="0"/>
                                            </p:txEl>
                                          </p:spTgt>
                                        </p:tgtEl>
                                        <p:attrNameLst>
                                          <p:attrName>style.visibility</p:attrName>
                                        </p:attrNameLst>
                                      </p:cBhvr>
                                      <p:to>
                                        <p:strVal val="visible"/>
                                      </p:to>
                                    </p:set>
                                    <p:animEffect transition="in" filter="wipe(left)">
                                      <p:cBhvr>
                                        <p:cTn id="11" dur="500"/>
                                        <p:tgtEl>
                                          <p:spTgt spid="69635">
                                            <p:txEl>
                                              <p:pRg st="0" end="0"/>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69635">
                                            <p:txEl>
                                              <p:pRg st="2" end="2"/>
                                            </p:txEl>
                                          </p:spTgt>
                                        </p:tgtEl>
                                        <p:attrNameLst>
                                          <p:attrName>style.visibility</p:attrName>
                                        </p:attrNameLst>
                                      </p:cBhvr>
                                      <p:to>
                                        <p:strVal val="visible"/>
                                      </p:to>
                                    </p:set>
                                    <p:animEffect transition="in" filter="wipe(left)">
                                      <p:cBhvr>
                                        <p:cTn id="15" dur="500"/>
                                        <p:tgtEl>
                                          <p:spTgt spid="696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build="p" bldLvl="2" autoUpdateAnimBg="0" advAuto="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Slide Number Placeholder 3"/>
          <p:cNvSpPr>
            <a:spLocks noGrp="1"/>
          </p:cNvSpPr>
          <p:nvPr>
            <p:ph type="sldNum" sz="quarter" idx="10"/>
          </p:nvPr>
        </p:nvSpPr>
        <p:spPr/>
        <p:txBody>
          <a:bodyPr/>
          <a:lstStyle/>
          <a:p>
            <a:pPr>
              <a:defRPr/>
            </a:pPr>
            <a:fld id="{035629BE-6A5E-49DB-B2E2-CE108F400CE8}" type="slidenum">
              <a:rPr lang="en-US"/>
              <a:pPr>
                <a:defRPr/>
              </a:pPr>
              <a:t>19</a:t>
            </a:fld>
            <a:r>
              <a:rPr lang="en-US"/>
              <a:t> of 42</a:t>
            </a:r>
          </a:p>
        </p:txBody>
      </p:sp>
      <p:sp>
        <p:nvSpPr>
          <p:cNvPr id="19459" name="Rectangle 2"/>
          <p:cNvSpPr>
            <a:spLocks noGrp="1" noChangeArrowheads="1"/>
          </p:cNvSpPr>
          <p:nvPr>
            <p:ph type="title"/>
          </p:nvPr>
        </p:nvSpPr>
        <p:spPr/>
        <p:txBody>
          <a:bodyPr/>
          <a:lstStyle/>
          <a:p>
            <a:pPr algn="l" eaLnBrk="1" hangingPunct="1"/>
            <a:r>
              <a:rPr lang="en-US" dirty="0" smtClean="0">
                <a:solidFill>
                  <a:srgbClr val="FF0000"/>
                </a:solidFill>
              </a:rPr>
              <a:t>T-ACCOUNT FOR A TYPICAL BANK</a:t>
            </a:r>
          </a:p>
        </p:txBody>
      </p:sp>
      <p:sp>
        <p:nvSpPr>
          <p:cNvPr id="19460" name="Rectangle 3"/>
          <p:cNvSpPr>
            <a:spLocks noGrp="1" noChangeArrowheads="1"/>
          </p:cNvSpPr>
          <p:nvPr>
            <p:ph type="body" idx="1"/>
          </p:nvPr>
        </p:nvSpPr>
        <p:spPr>
          <a:xfrm>
            <a:off x="533400" y="1828800"/>
            <a:ext cx="8229600" cy="4800600"/>
          </a:xfrm>
        </p:spPr>
        <p:txBody>
          <a:bodyPr/>
          <a:lstStyle/>
          <a:p>
            <a:pPr eaLnBrk="1" hangingPunct="1"/>
            <a:r>
              <a:rPr lang="en-US" sz="2400" b="1" dirty="0" smtClean="0">
                <a:solidFill>
                  <a:schemeClr val="tx2"/>
                </a:solidFill>
                <a:latin typeface="Times New Roman" pitchFamily="18" charset="0"/>
                <a:cs typeface="Times New Roman" pitchFamily="18" charset="0"/>
              </a:rPr>
              <a:t>The balance sheet of a bank must always balance, so that the sum of assets (reserves and loans) equals the sum of liabilities (deposits and net worth).</a:t>
            </a:r>
          </a:p>
        </p:txBody>
      </p:sp>
      <p:graphicFrame>
        <p:nvGraphicFramePr>
          <p:cNvPr id="27813" name="Group 165"/>
          <p:cNvGraphicFramePr>
            <a:graphicFrameLocks noGrp="1"/>
          </p:cNvGraphicFramePr>
          <p:nvPr/>
        </p:nvGraphicFramePr>
        <p:xfrm>
          <a:off x="1600200" y="3581400"/>
          <a:ext cx="5943600" cy="2941874"/>
        </p:xfrm>
        <a:graphic>
          <a:graphicData uri="http://schemas.openxmlformats.org/drawingml/2006/table">
            <a:tbl>
              <a:tblPr/>
              <a:tblGrid>
                <a:gridCol w="1828800"/>
                <a:gridCol w="609600"/>
                <a:gridCol w="533400"/>
                <a:gridCol w="304800"/>
                <a:gridCol w="609600"/>
                <a:gridCol w="533400"/>
                <a:gridCol w="1524000"/>
              </a:tblGrid>
              <a:tr h="392028">
                <a:tc gridSpan="7">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800" b="1" i="0" u="none" strike="noStrike" cap="none" normalizeH="0" baseline="0" smtClean="0">
                          <a:ln>
                            <a:noFill/>
                          </a:ln>
                          <a:solidFill>
                            <a:schemeClr val="tx1"/>
                          </a:solidFill>
                          <a:effectLst/>
                          <a:latin typeface="Arial" charset="0"/>
                        </a:rPr>
                        <a:t>T-Account for a Typical Bank (millions of dollars)</a:t>
                      </a:r>
                    </a:p>
                  </a:txBody>
                  <a:tcPr marT="45710" marB="45710" anchor="ctr" horzOverflow="overflow">
                    <a:lnL cap="flat">
                      <a:noFill/>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alpha val="50000"/>
                      </a:srgb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65681">
                <a:tc gridSpan="3">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800" b="1" i="0" u="none" strike="noStrike" cap="none" normalizeH="0" baseline="0" smtClean="0">
                          <a:ln>
                            <a:noFill/>
                          </a:ln>
                          <a:solidFill>
                            <a:schemeClr val="tx1"/>
                          </a:solidFill>
                          <a:effectLst/>
                          <a:latin typeface="Arial" charset="0"/>
                        </a:rPr>
                        <a:t>ASSETS</a:t>
                      </a:r>
                    </a:p>
                  </a:txBody>
                  <a:tcPr marT="45710" marB="45710" anchor="ctr" horzOverflow="overflow">
                    <a:lnL cap="flat">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hMerge="1">
                  <a:txBody>
                    <a:bodyPr/>
                    <a:lstStyle/>
                    <a:p>
                      <a:endParaRPr lang="en-US"/>
                    </a:p>
                  </a:txBody>
                  <a:tcPr/>
                </a:tc>
                <a:tc hMerge="1">
                  <a:txBody>
                    <a:bodyPr/>
                    <a:lstStyle/>
                    <a:p>
                      <a:endParaRPr lang="en-US"/>
                    </a:p>
                  </a:txBody>
                  <a:tcPr/>
                </a:tc>
                <a:tc gridSpan="4">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800" b="1" i="0" u="none" strike="noStrike" cap="none" normalizeH="0" baseline="0" smtClean="0">
                          <a:ln>
                            <a:noFill/>
                          </a:ln>
                          <a:solidFill>
                            <a:schemeClr val="tx1"/>
                          </a:solidFill>
                          <a:effectLst/>
                          <a:latin typeface="Arial" charset="0"/>
                        </a:rPr>
                        <a:t>LIABILITIES</a:t>
                      </a:r>
                    </a:p>
                  </a:txBody>
                  <a:tcPr marT="45710" marB="45710" anchor="ctr" horzOverflow="overflow">
                    <a:lnL cap="flat">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639942">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800" b="0" i="0" u="none" strike="noStrike" cap="none" normalizeH="0" baseline="0" smtClean="0">
                          <a:ln>
                            <a:noFill/>
                          </a:ln>
                          <a:solidFill>
                            <a:schemeClr val="bg1"/>
                          </a:solidFill>
                          <a:effectLst/>
                          <a:latin typeface="Arial" charset="0"/>
                        </a:rPr>
                        <a:t/>
                      </a:r>
                      <a:br>
                        <a:rPr kumimoji="0" lang="en-US" sz="1800" b="0" i="0" u="none" strike="noStrike" cap="none" normalizeH="0" baseline="0" smtClean="0">
                          <a:ln>
                            <a:noFill/>
                          </a:ln>
                          <a:solidFill>
                            <a:schemeClr val="bg1"/>
                          </a:solidFill>
                          <a:effectLst/>
                          <a:latin typeface="Arial" charset="0"/>
                        </a:rPr>
                      </a:br>
                      <a:r>
                        <a:rPr kumimoji="0" lang="en-US" sz="1800" b="0" i="0" u="none" strike="noStrike" cap="none" normalizeH="0" baseline="0" smtClean="0">
                          <a:ln>
                            <a:noFill/>
                          </a:ln>
                          <a:solidFill>
                            <a:schemeClr val="bg1"/>
                          </a:solidFill>
                          <a:effectLst/>
                          <a:latin typeface="Arial" charset="0"/>
                        </a:rPr>
                        <a:t>Reserves</a:t>
                      </a:r>
                    </a:p>
                  </a:txBody>
                  <a:tcPr marT="45710" marB="45710"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800" b="0" i="0" u="none" strike="noStrike" cap="none" normalizeH="0" baseline="0" smtClean="0">
                          <a:ln>
                            <a:noFill/>
                          </a:ln>
                          <a:solidFill>
                            <a:schemeClr val="bg1"/>
                          </a:solidFill>
                          <a:effectLst/>
                          <a:latin typeface="Arial" charset="0"/>
                        </a:rPr>
                        <a:t/>
                      </a:r>
                      <a:br>
                        <a:rPr kumimoji="0" lang="en-US" sz="1800" b="0" i="0" u="none" strike="noStrike" cap="none" normalizeH="0" baseline="0" smtClean="0">
                          <a:ln>
                            <a:noFill/>
                          </a:ln>
                          <a:solidFill>
                            <a:schemeClr val="bg1"/>
                          </a:solidFill>
                          <a:effectLst/>
                          <a:latin typeface="Arial" charset="0"/>
                        </a:rPr>
                      </a:br>
                      <a:r>
                        <a:rPr kumimoji="0" lang="en-US" sz="1800" b="0" i="0" u="none" strike="noStrike" cap="none" normalizeH="0" baseline="0" smtClean="0">
                          <a:ln>
                            <a:noFill/>
                          </a:ln>
                          <a:solidFill>
                            <a:schemeClr val="bg1"/>
                          </a:solidFill>
                          <a:effectLst/>
                          <a:latin typeface="Arial" charset="0"/>
                        </a:rPr>
                        <a:t>20</a:t>
                      </a:r>
                    </a:p>
                  </a:txBody>
                  <a:tcPr marT="45710" marB="45710"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800" b="0" i="0" u="none" strike="noStrike" cap="none" normalizeH="0" baseline="0" smtClean="0">
                        <a:ln>
                          <a:noFill/>
                        </a:ln>
                        <a:solidFill>
                          <a:schemeClr val="bg1"/>
                        </a:solidFill>
                        <a:effectLst/>
                        <a:latin typeface="Arial" charset="0"/>
                      </a:endParaRPr>
                    </a:p>
                  </a:txBody>
                  <a:tcPr marT="45710" marB="45710" horzOverflow="overflow">
                    <a:lnL cap="flat">
                      <a:noFill/>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endParaRPr kumimoji="0" lang="en-US" sz="1800" b="0" i="0" u="none" strike="noStrike" cap="none" normalizeH="0" baseline="0" smtClean="0">
                        <a:ln>
                          <a:noFill/>
                        </a:ln>
                        <a:solidFill>
                          <a:schemeClr val="bg1"/>
                        </a:solidFill>
                        <a:effectLst/>
                        <a:latin typeface="Arial" charset="0"/>
                      </a:endParaRPr>
                    </a:p>
                  </a:txBody>
                  <a:tcPr marT="45710" marB="45710" horzOverflow="overflow">
                    <a:lnL w="12700" cap="flat" cmpd="sng" algn="ctr">
                      <a:solidFill>
                        <a:schemeClr val="bg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800" b="0" i="0" u="none" strike="noStrike" cap="none" normalizeH="0" baseline="0" smtClean="0">
                          <a:ln>
                            <a:noFill/>
                          </a:ln>
                          <a:solidFill>
                            <a:schemeClr val="bg1"/>
                          </a:solidFill>
                          <a:effectLst/>
                          <a:latin typeface="Arial" charset="0"/>
                        </a:rPr>
                        <a:t/>
                      </a:r>
                      <a:br>
                        <a:rPr kumimoji="0" lang="en-US" sz="1800" b="0" i="0" u="none" strike="noStrike" cap="none" normalizeH="0" baseline="0" smtClean="0">
                          <a:ln>
                            <a:noFill/>
                          </a:ln>
                          <a:solidFill>
                            <a:schemeClr val="bg1"/>
                          </a:solidFill>
                          <a:effectLst/>
                          <a:latin typeface="Arial" charset="0"/>
                        </a:rPr>
                      </a:br>
                      <a:r>
                        <a:rPr kumimoji="0" lang="en-US" sz="1800" b="0" i="0" u="none" strike="noStrike" cap="none" normalizeH="0" baseline="0" smtClean="0">
                          <a:ln>
                            <a:noFill/>
                          </a:ln>
                          <a:solidFill>
                            <a:schemeClr val="bg1"/>
                          </a:solidFill>
                          <a:effectLst/>
                          <a:latin typeface="Arial" charset="0"/>
                        </a:rPr>
                        <a:t>100</a:t>
                      </a:r>
                    </a:p>
                  </a:txBody>
                  <a:tcPr marT="45710" marB="45710" horzOverflow="overflow">
                    <a:lnL>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800" b="0" i="0" u="none" strike="noStrike" cap="none" normalizeH="0" baseline="0" smtClean="0">
                        <a:ln>
                          <a:noFill/>
                        </a:ln>
                        <a:solidFill>
                          <a:schemeClr val="bg1"/>
                        </a:solidFill>
                        <a:effectLst/>
                        <a:latin typeface="Arial" charset="0"/>
                      </a:endParaRPr>
                    </a:p>
                  </a:txBody>
                  <a:tcPr marT="45710" marB="45710"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800" b="0" i="0" u="none" strike="noStrike" cap="none" normalizeH="0" baseline="0" smtClean="0">
                          <a:ln>
                            <a:noFill/>
                          </a:ln>
                          <a:solidFill>
                            <a:schemeClr val="bg1"/>
                          </a:solidFill>
                          <a:effectLst/>
                          <a:latin typeface="Arial" charset="0"/>
                        </a:rPr>
                        <a:t/>
                      </a:r>
                      <a:br>
                        <a:rPr kumimoji="0" lang="en-US" sz="1800" b="0" i="0" u="none" strike="noStrike" cap="none" normalizeH="0" baseline="0" smtClean="0">
                          <a:ln>
                            <a:noFill/>
                          </a:ln>
                          <a:solidFill>
                            <a:schemeClr val="bg1"/>
                          </a:solidFill>
                          <a:effectLst/>
                          <a:latin typeface="Arial" charset="0"/>
                        </a:rPr>
                      </a:br>
                      <a:r>
                        <a:rPr kumimoji="0" lang="en-US" sz="1800" b="0" i="0" u="none" strike="noStrike" cap="none" normalizeH="0" baseline="0" smtClean="0">
                          <a:ln>
                            <a:noFill/>
                          </a:ln>
                          <a:solidFill>
                            <a:schemeClr val="bg1"/>
                          </a:solidFill>
                          <a:effectLst/>
                          <a:latin typeface="Arial" charset="0"/>
                        </a:rPr>
                        <a:t>Deposits</a:t>
                      </a:r>
                    </a:p>
                  </a:txBody>
                  <a:tcPr marT="45710" marB="45710"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solidFill>
                      <a:srgbClr val="333399"/>
                    </a:solidFill>
                  </a:tcPr>
                </a:tc>
              </a:tr>
              <a:tr h="736441">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800" b="0" i="0" u="none" strike="noStrike" cap="none" normalizeH="0" baseline="0" smtClean="0">
                          <a:ln>
                            <a:noFill/>
                          </a:ln>
                          <a:solidFill>
                            <a:schemeClr val="bg1"/>
                          </a:solidFill>
                          <a:effectLst/>
                          <a:latin typeface="Arial" charset="0"/>
                        </a:rPr>
                        <a:t/>
                      </a:r>
                      <a:br>
                        <a:rPr kumimoji="0" lang="en-US" sz="1800" b="0" i="0" u="none" strike="noStrike" cap="none" normalizeH="0" baseline="0" smtClean="0">
                          <a:ln>
                            <a:noFill/>
                          </a:ln>
                          <a:solidFill>
                            <a:schemeClr val="bg1"/>
                          </a:solidFill>
                          <a:effectLst/>
                          <a:latin typeface="Arial" charset="0"/>
                        </a:rPr>
                      </a:br>
                      <a:r>
                        <a:rPr kumimoji="0" lang="en-US" sz="1800" b="0" i="0" u="none" strike="noStrike" cap="none" normalizeH="0" baseline="0" smtClean="0">
                          <a:ln>
                            <a:noFill/>
                          </a:ln>
                          <a:solidFill>
                            <a:schemeClr val="bg1"/>
                          </a:solidFill>
                          <a:effectLst/>
                          <a:latin typeface="Arial" charset="0"/>
                        </a:rPr>
                        <a:t>Loans</a:t>
                      </a:r>
                    </a:p>
                  </a:txBody>
                  <a:tcPr marT="45710" marB="45710" horzOverflow="overflow">
                    <a:lnL cap="flat">
                      <a:noFill/>
                    </a:lnL>
                    <a:lnR cap="flat">
                      <a:noFill/>
                    </a:lnR>
                    <a:lnT cap="flat">
                      <a:noFill/>
                    </a:lnT>
                    <a:lnB cap="flat">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800" b="0" i="0" u="none" strike="noStrike" cap="none" normalizeH="0" baseline="0" smtClean="0">
                          <a:ln>
                            <a:noFill/>
                          </a:ln>
                          <a:solidFill>
                            <a:schemeClr val="bg1"/>
                          </a:solidFill>
                          <a:effectLst/>
                          <a:latin typeface="Arial" charset="0"/>
                        </a:rPr>
                        <a:t/>
                      </a:r>
                      <a:br>
                        <a:rPr kumimoji="0" lang="en-US" sz="1800" b="0" i="0" u="none" strike="noStrike" cap="none" normalizeH="0" baseline="0" smtClean="0">
                          <a:ln>
                            <a:noFill/>
                          </a:ln>
                          <a:solidFill>
                            <a:schemeClr val="bg1"/>
                          </a:solidFill>
                          <a:effectLst/>
                          <a:latin typeface="Arial" charset="0"/>
                        </a:rPr>
                      </a:br>
                      <a:r>
                        <a:rPr kumimoji="0" lang="en-US" sz="1800" b="0" i="0" u="none" strike="noStrike" cap="none" normalizeH="0" baseline="0" smtClean="0">
                          <a:ln>
                            <a:noFill/>
                          </a:ln>
                          <a:solidFill>
                            <a:schemeClr val="bg1"/>
                          </a:solidFill>
                          <a:effectLst/>
                          <a:latin typeface="Arial" charset="0"/>
                        </a:rPr>
                        <a:t>90</a:t>
                      </a:r>
                    </a:p>
                  </a:txBody>
                  <a:tcPr marT="45710" marB="45710" horzOverflow="overflow">
                    <a:lnL cap="flat">
                      <a:noFill/>
                    </a:lnL>
                    <a:lnR cap="flat">
                      <a:noFill/>
                    </a:lnR>
                    <a:lnT cap="flat">
                      <a:noFill/>
                    </a:lnT>
                    <a:lnB w="12700" cap="flat" cmpd="sng" algn="ctr">
                      <a:solidFill>
                        <a:schemeClr val="bg1"/>
                      </a:solidFill>
                      <a:prstDash val="solid"/>
                      <a:round/>
                      <a:headEnd type="none" w="med" len="med"/>
                      <a:tailEnd type="none" w="med" len="med"/>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800" b="0" i="0" u="none" strike="noStrike" cap="none" normalizeH="0" baseline="0" smtClean="0">
                        <a:ln>
                          <a:noFill/>
                        </a:ln>
                        <a:solidFill>
                          <a:schemeClr val="bg1"/>
                        </a:solidFill>
                        <a:effectLst/>
                        <a:latin typeface="Arial" charset="0"/>
                      </a:endParaRPr>
                    </a:p>
                  </a:txBody>
                  <a:tcPr marT="45710" marB="45710" horzOverflow="overflow">
                    <a:lnL cap="flat">
                      <a:noFill/>
                    </a:lnL>
                    <a:lnR w="12700" cap="flat" cmpd="sng" algn="ctr">
                      <a:solidFill>
                        <a:schemeClr val="bg1"/>
                      </a:solidFill>
                      <a:prstDash val="solid"/>
                      <a:round/>
                      <a:headEnd type="none" w="med" len="med"/>
                      <a:tailEnd type="none" w="med" len="med"/>
                    </a:lnR>
                    <a:lnT cap="flat">
                      <a:noFill/>
                    </a:lnT>
                    <a:lnB cap="flat">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endParaRPr kumimoji="0" lang="en-US" sz="1800" b="0" i="0" u="none" strike="noStrike" cap="none" normalizeH="0" baseline="0" smtClean="0">
                        <a:ln>
                          <a:noFill/>
                        </a:ln>
                        <a:solidFill>
                          <a:schemeClr val="bg1"/>
                        </a:solidFill>
                        <a:effectLst/>
                        <a:latin typeface="Arial" charset="0"/>
                      </a:endParaRPr>
                    </a:p>
                  </a:txBody>
                  <a:tcPr marT="45710" marB="45710" horzOverflow="overflow">
                    <a:lnL w="12700" cap="flat" cmpd="sng" algn="ctr">
                      <a:solidFill>
                        <a:schemeClr val="bg1"/>
                      </a:solidFill>
                      <a:prstDash val="solid"/>
                      <a:round/>
                      <a:headEnd type="none" w="med" len="med"/>
                      <a:tailEnd type="none" w="med" len="med"/>
                    </a:lnL>
                    <a:lnR>
                      <a:noFill/>
                    </a:lnR>
                    <a:lnT>
                      <a:noFill/>
                    </a:lnT>
                    <a:lnB>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800" b="0" i="0" u="none" strike="noStrike" cap="none" normalizeH="0" baseline="0" smtClean="0">
                          <a:ln>
                            <a:noFill/>
                          </a:ln>
                          <a:solidFill>
                            <a:schemeClr val="bg1"/>
                          </a:solidFill>
                          <a:effectLst/>
                          <a:latin typeface="Arial" charset="0"/>
                        </a:rPr>
                        <a:t/>
                      </a:r>
                      <a:br>
                        <a:rPr kumimoji="0" lang="en-US" sz="1800" b="0" i="0" u="none" strike="noStrike" cap="none" normalizeH="0" baseline="0" smtClean="0">
                          <a:ln>
                            <a:noFill/>
                          </a:ln>
                          <a:solidFill>
                            <a:schemeClr val="bg1"/>
                          </a:solidFill>
                          <a:effectLst/>
                          <a:latin typeface="Arial" charset="0"/>
                        </a:rPr>
                      </a:br>
                      <a:r>
                        <a:rPr kumimoji="0" lang="en-US" sz="1800" b="0" i="0" u="none" strike="noStrike" cap="none" normalizeH="0" baseline="0" smtClean="0">
                          <a:ln>
                            <a:noFill/>
                          </a:ln>
                          <a:solidFill>
                            <a:schemeClr val="bg1"/>
                          </a:solidFill>
                          <a:effectLst/>
                          <a:latin typeface="Arial" charset="0"/>
                        </a:rPr>
                        <a:t>10</a:t>
                      </a:r>
                    </a:p>
                  </a:txBody>
                  <a:tcPr marT="45710" marB="45710" horzOverflow="overflow">
                    <a:lnL>
                      <a:noFill/>
                    </a:lnL>
                    <a:lnR cap="flat">
                      <a:noFill/>
                    </a:lnR>
                    <a:lnT cap="flat">
                      <a:noFill/>
                    </a:lnT>
                    <a:lnB w="12700" cap="flat" cmpd="sng" algn="ctr">
                      <a:solidFill>
                        <a:schemeClr val="bg1"/>
                      </a:solidFill>
                      <a:prstDash val="solid"/>
                      <a:round/>
                      <a:headEnd type="none" w="med" len="med"/>
                      <a:tailEnd type="none" w="med" len="med"/>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800" b="0" i="0" u="none" strike="noStrike" cap="none" normalizeH="0" baseline="0" smtClean="0">
                        <a:ln>
                          <a:noFill/>
                        </a:ln>
                        <a:solidFill>
                          <a:schemeClr val="bg1"/>
                        </a:solidFill>
                        <a:effectLst/>
                        <a:latin typeface="Arial" charset="0"/>
                      </a:endParaRPr>
                    </a:p>
                  </a:txBody>
                  <a:tcPr marT="45710" marB="45710" horzOverflow="overflow">
                    <a:lnL cap="flat">
                      <a:noFill/>
                    </a:lnL>
                    <a:lnR cap="flat">
                      <a:noFill/>
                    </a:lnR>
                    <a:lnT cap="flat">
                      <a:noFill/>
                    </a:lnT>
                    <a:lnB cap="flat">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800" b="0" i="0" u="none" strike="noStrike" cap="none" normalizeH="0" baseline="0" smtClean="0">
                          <a:ln>
                            <a:noFill/>
                          </a:ln>
                          <a:solidFill>
                            <a:schemeClr val="bg1"/>
                          </a:solidFill>
                          <a:effectLst/>
                          <a:latin typeface="Arial" charset="0"/>
                        </a:rPr>
                        <a:t/>
                      </a:r>
                      <a:br>
                        <a:rPr kumimoji="0" lang="en-US" sz="1800" b="0" i="0" u="none" strike="noStrike" cap="none" normalizeH="0" baseline="0" smtClean="0">
                          <a:ln>
                            <a:noFill/>
                          </a:ln>
                          <a:solidFill>
                            <a:schemeClr val="bg1"/>
                          </a:solidFill>
                          <a:effectLst/>
                          <a:latin typeface="Arial" charset="0"/>
                        </a:rPr>
                      </a:br>
                      <a:r>
                        <a:rPr kumimoji="0" lang="en-US" sz="1800" b="0" i="0" u="none" strike="noStrike" cap="none" normalizeH="0" baseline="0" smtClean="0">
                          <a:ln>
                            <a:noFill/>
                          </a:ln>
                          <a:solidFill>
                            <a:schemeClr val="bg1"/>
                          </a:solidFill>
                          <a:effectLst/>
                          <a:latin typeface="Arial" charset="0"/>
                        </a:rPr>
                        <a:t>Net worth</a:t>
                      </a:r>
                    </a:p>
                  </a:txBody>
                  <a:tcPr marT="45710" marB="45710" horzOverflow="overflow">
                    <a:lnL cap="flat">
                      <a:noFill/>
                    </a:lnL>
                    <a:lnR cap="flat">
                      <a:noFill/>
                    </a:lnR>
                    <a:lnT cap="flat">
                      <a:noFill/>
                    </a:lnT>
                    <a:lnB cap="flat">
                      <a:noFill/>
                    </a:lnB>
                    <a:lnTlToBr>
                      <a:noFill/>
                    </a:lnTlToBr>
                    <a:lnBlToTr>
                      <a:noFill/>
                    </a:lnBlToTr>
                    <a:solidFill>
                      <a:srgbClr val="333399"/>
                    </a:solidFill>
                  </a:tcPr>
                </a:tc>
              </a:tr>
              <a:tr h="533285">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800" b="0" i="0" u="none" strike="noStrike" cap="none" normalizeH="0" baseline="0" smtClean="0">
                          <a:ln>
                            <a:noFill/>
                          </a:ln>
                          <a:solidFill>
                            <a:schemeClr val="bg1"/>
                          </a:solidFill>
                          <a:effectLst/>
                          <a:latin typeface="Arial" charset="0"/>
                        </a:rPr>
                        <a:t>Total</a:t>
                      </a:r>
                    </a:p>
                  </a:txBody>
                  <a:tcPr marT="45710" marB="45710" anchor="ctr" horzOverflow="overflow">
                    <a:lnL cap="flat">
                      <a:noFill/>
                    </a:lnL>
                    <a:lnR w="12700" cap="flat" cmpd="sng" algn="ctr">
                      <a:solidFill>
                        <a:schemeClr val="bg1"/>
                      </a:solidFill>
                      <a:prstDash val="solid"/>
                      <a:round/>
                      <a:headEnd type="none" w="med" len="med"/>
                      <a:tailEnd type="none" w="med" len="med"/>
                    </a:lnR>
                    <a:lnT cap="flat">
                      <a:noFill/>
                    </a:lnT>
                    <a:lnB>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800" b="0" i="0" u="none" strike="noStrike" cap="none" normalizeH="0" baseline="0" smtClean="0">
                          <a:ln>
                            <a:noFill/>
                          </a:ln>
                          <a:solidFill>
                            <a:schemeClr val="bg1"/>
                          </a:solidFill>
                          <a:effectLst/>
                          <a:latin typeface="Arial" charset="0"/>
                        </a:rPr>
                        <a:t>110</a:t>
                      </a:r>
                    </a:p>
                  </a:txBody>
                  <a:tcPr marT="45710" marB="4571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800" b="0" i="0" u="none" strike="noStrike" cap="none" normalizeH="0" baseline="0" smtClean="0">
                        <a:ln>
                          <a:noFill/>
                        </a:ln>
                        <a:solidFill>
                          <a:schemeClr val="bg1"/>
                        </a:solidFill>
                        <a:effectLst/>
                        <a:latin typeface="Arial" charset="0"/>
                      </a:endParaRPr>
                    </a:p>
                  </a:txBody>
                  <a:tcPr marT="45710" marB="4571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cap="flat">
                      <a:noFill/>
                    </a:lnT>
                    <a:lnB>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endParaRPr kumimoji="0" lang="en-US" sz="1800" b="0" i="0" u="none" strike="noStrike" cap="none" normalizeH="0" baseline="0" smtClean="0">
                        <a:ln>
                          <a:noFill/>
                        </a:ln>
                        <a:solidFill>
                          <a:schemeClr val="bg1"/>
                        </a:solidFill>
                        <a:effectLst/>
                        <a:latin typeface="Arial" charset="0"/>
                      </a:endParaRPr>
                    </a:p>
                  </a:txBody>
                  <a:tcPr marT="45710" marB="4571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800" b="0" i="0" u="none" strike="noStrike" cap="none" normalizeH="0" baseline="0" smtClean="0">
                          <a:ln>
                            <a:noFill/>
                          </a:ln>
                          <a:solidFill>
                            <a:schemeClr val="bg1"/>
                          </a:solidFill>
                          <a:effectLst/>
                          <a:latin typeface="Arial" charset="0"/>
                        </a:rPr>
                        <a:t>110</a:t>
                      </a:r>
                    </a:p>
                  </a:txBody>
                  <a:tcPr marT="45710" marB="4571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800" b="0" i="0" u="none" strike="noStrike" cap="none" normalizeH="0" baseline="0" smtClean="0">
                        <a:ln>
                          <a:noFill/>
                        </a:ln>
                        <a:solidFill>
                          <a:schemeClr val="bg1"/>
                        </a:solidFill>
                        <a:effectLst/>
                        <a:latin typeface="Arial" charset="0"/>
                      </a:endParaRPr>
                    </a:p>
                  </a:txBody>
                  <a:tcPr marT="45710" marB="45710" anchor="ctr" horzOverflow="overflow">
                    <a:lnL w="12700" cap="flat" cmpd="sng" algn="ctr">
                      <a:solidFill>
                        <a:schemeClr val="bg1"/>
                      </a:solidFill>
                      <a:prstDash val="solid"/>
                      <a:round/>
                      <a:headEnd type="none" w="med" len="med"/>
                      <a:tailEnd type="none" w="med" len="med"/>
                    </a:lnL>
                    <a:lnR cap="flat">
                      <a:noFill/>
                    </a:lnR>
                    <a:lnT cap="flat">
                      <a:noFill/>
                    </a:lnT>
                    <a:lnB>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800" b="0" i="0" u="none" strike="noStrike" cap="none" normalizeH="0" baseline="0" smtClean="0">
                          <a:ln>
                            <a:noFill/>
                          </a:ln>
                          <a:solidFill>
                            <a:schemeClr val="bg1"/>
                          </a:solidFill>
                          <a:effectLst/>
                          <a:latin typeface="Arial" charset="0"/>
                        </a:rPr>
                        <a:t>Total</a:t>
                      </a:r>
                    </a:p>
                  </a:txBody>
                  <a:tcPr marT="45710" marB="45710" anchor="ctr" horzOverflow="overflow">
                    <a:lnL cap="flat">
                      <a:noFill/>
                    </a:lnL>
                    <a:lnR cap="flat">
                      <a:noFill/>
                    </a:lnR>
                    <a:lnT cap="flat">
                      <a:noFill/>
                    </a:lnT>
                    <a:lnB>
                      <a:noFill/>
                    </a:lnB>
                    <a:lnTlToBr>
                      <a:noFill/>
                    </a:lnTlToBr>
                    <a:lnBlToTr>
                      <a:noFill/>
                    </a:lnBlToTr>
                    <a:solidFill>
                      <a:srgbClr val="333399"/>
                    </a:solidFill>
                  </a:tcPr>
                </a:tc>
              </a:tr>
              <a:tr h="274261">
                <a:tc gridSpan="3">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800" b="0" i="0" u="none" strike="noStrike" cap="none" normalizeH="0" baseline="0" smtClean="0">
                        <a:ln>
                          <a:noFill/>
                        </a:ln>
                        <a:solidFill>
                          <a:schemeClr val="bg1"/>
                        </a:solidFill>
                        <a:effectLst/>
                        <a:latin typeface="Arial" charset="0"/>
                      </a:endParaRPr>
                    </a:p>
                  </a:txBody>
                  <a:tcPr marL="0" marR="0" marT="0" marB="0" horzOverflow="overflow">
                    <a:lnL cap="flat">
                      <a:noFill/>
                    </a:lnL>
                    <a:lnR w="12700" cap="flat" cmpd="sng" algn="ctr">
                      <a:solidFill>
                        <a:schemeClr val="bg1"/>
                      </a:solidFill>
                      <a:prstDash val="solid"/>
                      <a:round/>
                      <a:headEnd type="none" w="med" len="med"/>
                      <a:tailEnd type="none" w="med" len="med"/>
                    </a:lnR>
                    <a:lnT>
                      <a:noFill/>
                    </a:lnT>
                    <a:lnB w="28575" cap="flat" cmpd="sng" algn="ctr">
                      <a:solidFill>
                        <a:schemeClr val="tx1"/>
                      </a:solidFill>
                      <a:prstDash val="solid"/>
                      <a:round/>
                      <a:headEnd type="none" w="med" len="med"/>
                      <a:tailEnd type="none" w="med" len="med"/>
                    </a:lnB>
                    <a:lnTlToBr>
                      <a:noFill/>
                    </a:lnTlToBr>
                    <a:lnBlToTr>
                      <a:noFill/>
                    </a:lnBlToTr>
                    <a:solidFill>
                      <a:srgbClr val="333399"/>
                    </a:solidFill>
                  </a:tcPr>
                </a:tc>
                <a:tc hMerge="1">
                  <a:txBody>
                    <a:bodyPr/>
                    <a:lstStyle/>
                    <a:p>
                      <a:endParaRPr lang="en-US"/>
                    </a:p>
                  </a:txBody>
                  <a:tcPr/>
                </a:tc>
                <a:tc hMerge="1">
                  <a:txBody>
                    <a:bodyPr/>
                    <a:lstStyle/>
                    <a:p>
                      <a:endParaRPr lang="en-US"/>
                    </a:p>
                  </a:txBody>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endParaRPr kumimoji="0" lang="en-US" sz="1800" b="0" i="0" u="none" strike="noStrike" cap="none" normalizeH="0" baseline="0" smtClean="0">
                        <a:ln>
                          <a:noFill/>
                        </a:ln>
                        <a:solidFill>
                          <a:schemeClr val="bg1"/>
                        </a:solidFill>
                        <a:effectLst/>
                        <a:latin typeface="Arial" charset="0"/>
                      </a:endParaRPr>
                    </a:p>
                  </a:txBody>
                  <a:tcPr marL="0" marR="0" marT="0" marB="0" horzOverflow="overflow">
                    <a:lnL w="12700" cap="flat" cmpd="sng" algn="ctr">
                      <a:solidFill>
                        <a:schemeClr val="bg1"/>
                      </a:solidFill>
                      <a:prstDash val="solid"/>
                      <a:round/>
                      <a:headEnd type="none" w="med" len="med"/>
                      <a:tailEnd type="none" w="med" len="med"/>
                    </a:lnL>
                    <a:lnR>
                      <a:noFill/>
                    </a:lnR>
                    <a:lnT>
                      <a:noFill/>
                    </a:lnT>
                    <a:lnB w="28575"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endParaRPr kumimoji="0" lang="en-US" sz="1800" b="0" i="0" u="none" strike="noStrike" cap="none" normalizeH="0" baseline="0" smtClean="0">
                        <a:ln>
                          <a:noFill/>
                        </a:ln>
                        <a:solidFill>
                          <a:schemeClr val="bg1"/>
                        </a:solidFill>
                        <a:effectLst/>
                        <a:latin typeface="Arial" charset="0"/>
                      </a:endParaRPr>
                    </a:p>
                  </a:txBody>
                  <a:tcPr marL="0" marR="0" marT="0" marB="0" horzOverflow="overflow">
                    <a:lnL>
                      <a:noFill/>
                    </a:lnL>
                    <a:lnR cap="flat">
                      <a:noFill/>
                    </a:lnR>
                    <a:lnT w="12700" cap="flat" cmpd="sng" algn="ctr">
                      <a:solidFill>
                        <a:schemeClr val="bg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800" b="0" i="0" u="none" strike="noStrike" cap="none" normalizeH="0" baseline="0" smtClean="0">
                        <a:ln>
                          <a:noFill/>
                        </a:ln>
                        <a:solidFill>
                          <a:schemeClr val="bg1"/>
                        </a:solidFill>
                        <a:effectLst/>
                        <a:latin typeface="Arial" charset="0"/>
                      </a:endParaRPr>
                    </a:p>
                  </a:txBody>
                  <a:tcPr marL="0" marR="0" marT="0" marB="0" horzOverflow="overflow">
                    <a:lnL cap="flat">
                      <a:noFill/>
                    </a:lnL>
                    <a:lnR cap="flat">
                      <a:noFill/>
                    </a:lnR>
                    <a:lnT>
                      <a:noFill/>
                    </a:lnT>
                    <a:lnB w="28575"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endParaRPr kumimoji="0" lang="en-US" sz="1800" b="0" i="0" u="none" strike="noStrike" cap="none" normalizeH="0" baseline="0" smtClean="0">
                        <a:ln>
                          <a:noFill/>
                        </a:ln>
                        <a:solidFill>
                          <a:schemeClr val="bg1"/>
                        </a:solidFill>
                        <a:effectLst/>
                        <a:latin typeface="Arial" charset="0"/>
                      </a:endParaRPr>
                    </a:p>
                  </a:txBody>
                  <a:tcPr marL="0" marR="0" marT="0" marB="0" horzOverflow="overflow">
                    <a:lnL cap="flat">
                      <a:noFill/>
                    </a:lnL>
                    <a:lnR cap="flat">
                      <a:noFill/>
                    </a:lnR>
                    <a:lnT>
                      <a:noFill/>
                    </a:lnT>
                    <a:lnB w="28575" cap="flat" cmpd="sng" algn="ctr">
                      <a:solidFill>
                        <a:schemeClr val="tx1"/>
                      </a:solidFill>
                      <a:prstDash val="solid"/>
                      <a:round/>
                      <a:headEnd type="none" w="med" len="med"/>
                      <a:tailEnd type="none" w="med" len="med"/>
                    </a:lnB>
                    <a:lnTlToBr>
                      <a:noFill/>
                    </a:lnTlToBr>
                    <a:lnBlToTr>
                      <a:noFill/>
                    </a:lnBlToTr>
                    <a:solidFill>
                      <a:srgbClr val="333399"/>
                    </a:solidFill>
                  </a:tcPr>
                </a:tc>
              </a:tr>
            </a:tbl>
          </a:graphicData>
        </a:graphic>
      </p:graphicFrame>
    </p:spTree>
    <p:extLst>
      <p:ext uri="{BB962C8B-B14F-4D97-AF65-F5344CB8AC3E}">
        <p14:creationId xmlns:p14="http://schemas.microsoft.com/office/powerpoint/2010/main" val="15661841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27813"/>
                                        </p:tgtEl>
                                        <p:attrNameLst>
                                          <p:attrName>style.visibility</p:attrName>
                                        </p:attrNameLst>
                                      </p:cBhvr>
                                      <p:to>
                                        <p:strVal val="visible"/>
                                      </p:to>
                                    </p:set>
                                    <p:animEffect transition="in" filter="blinds(horizontal)">
                                      <p:cBhvr>
                                        <p:cTn id="7" dur="500"/>
                                        <p:tgtEl>
                                          <p:spTgt spid="278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029" b="1" dirty="0" smtClean="0">
                <a:solidFill>
                  <a:srgbClr val="FF0000"/>
                </a:solidFill>
                <a:latin typeface="Times New Roman" pitchFamily="18" charset="0"/>
                <a:cs typeface="Times New Roman" pitchFamily="18" charset="0"/>
              </a:rPr>
              <a:t>WHY DEMAND MONEY?</a:t>
            </a:r>
            <a:endParaRPr lang="en-029"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029" sz="4000" b="1" dirty="0" smtClean="0">
                <a:solidFill>
                  <a:srgbClr val="0070C0"/>
                </a:solidFill>
                <a:latin typeface="Times New Roman" pitchFamily="18" charset="0"/>
                <a:cs typeface="Times New Roman" pitchFamily="18" charset="0"/>
              </a:rPr>
              <a:t>Keynes termed the demand for money as liquidity preference. </a:t>
            </a:r>
            <a:r>
              <a:rPr lang="en-029" sz="4000" dirty="0" smtClean="0">
                <a:latin typeface="Times New Roman" pitchFamily="18" charset="0"/>
                <a:cs typeface="Times New Roman" pitchFamily="18" charset="0"/>
              </a:rPr>
              <a:t> </a:t>
            </a:r>
            <a:r>
              <a:rPr lang="en-029" sz="4000" b="1" dirty="0" smtClean="0">
                <a:solidFill>
                  <a:srgbClr val="0070C0"/>
                </a:solidFill>
                <a:latin typeface="Times New Roman" pitchFamily="18" charset="0"/>
                <a:cs typeface="Times New Roman" pitchFamily="18" charset="0"/>
              </a:rPr>
              <a:t>total cash balances may be classified into two parts:</a:t>
            </a:r>
          </a:p>
          <a:p>
            <a:pPr>
              <a:buNone/>
            </a:pPr>
            <a:endParaRPr lang="en-029" sz="4000" b="1" dirty="0" smtClean="0">
              <a:solidFill>
                <a:srgbClr val="0070C0"/>
              </a:solidFill>
              <a:latin typeface="Times New Roman" pitchFamily="18" charset="0"/>
              <a:cs typeface="Times New Roman" pitchFamily="18" charset="0"/>
            </a:endParaRPr>
          </a:p>
          <a:p>
            <a:r>
              <a:rPr lang="en-029" sz="3600" b="1" dirty="0" smtClean="0">
                <a:solidFill>
                  <a:srgbClr val="0070C0"/>
                </a:solidFill>
                <a:latin typeface="Times New Roman" pitchFamily="18" charset="0"/>
                <a:cs typeface="Times New Roman" pitchFamily="18" charset="0"/>
              </a:rPr>
              <a:t>active Cash Balances; </a:t>
            </a:r>
          </a:p>
          <a:p>
            <a:r>
              <a:rPr lang="en-029" sz="3600" b="1" dirty="0" smtClean="0">
                <a:solidFill>
                  <a:srgbClr val="0070C0"/>
                </a:solidFill>
                <a:latin typeface="Times New Roman" pitchFamily="18" charset="0"/>
                <a:cs typeface="Times New Roman" pitchFamily="18" charset="0"/>
              </a:rPr>
              <a:t>idle Cash Balances.</a:t>
            </a:r>
          </a:p>
          <a:p>
            <a:endParaRPr lang="en-029" sz="3600" b="1" dirty="0" smtClean="0">
              <a:solidFill>
                <a:srgbClr val="0070C0"/>
              </a:solidFill>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pPr>
              <a:defRPr/>
            </a:pPr>
            <a:fld id="{CBB468F2-167F-47F1-B4A1-526268C9878C}" type="slidenum">
              <a:rPr lang="en-US"/>
              <a:pPr>
                <a:defRPr/>
              </a:pPr>
              <a:t>20</a:t>
            </a:fld>
            <a:r>
              <a:rPr lang="en-US"/>
              <a:t> of 42</a:t>
            </a:r>
          </a:p>
        </p:txBody>
      </p:sp>
      <p:sp>
        <p:nvSpPr>
          <p:cNvPr id="20483" name="Rectangle 2"/>
          <p:cNvSpPr>
            <a:spLocks noGrp="1" noChangeArrowheads="1"/>
          </p:cNvSpPr>
          <p:nvPr>
            <p:ph type="title"/>
          </p:nvPr>
        </p:nvSpPr>
        <p:spPr/>
        <p:txBody>
          <a:bodyPr/>
          <a:lstStyle/>
          <a:p>
            <a:pPr algn="l" eaLnBrk="1" hangingPunct="1"/>
            <a:r>
              <a:rPr lang="en-US" dirty="0" smtClean="0">
                <a:solidFill>
                  <a:srgbClr val="FF0000"/>
                </a:solidFill>
              </a:rPr>
              <a:t>THE CREATION OF MONEY</a:t>
            </a:r>
          </a:p>
        </p:txBody>
      </p:sp>
      <p:sp>
        <p:nvSpPr>
          <p:cNvPr id="20484" name="Rectangle 3"/>
          <p:cNvSpPr>
            <a:spLocks noGrp="1" noChangeArrowheads="1"/>
          </p:cNvSpPr>
          <p:nvPr>
            <p:ph type="body" idx="1"/>
          </p:nvPr>
        </p:nvSpPr>
        <p:spPr>
          <a:xfrm>
            <a:off x="609600" y="1828800"/>
            <a:ext cx="8382000" cy="4276725"/>
          </a:xfrm>
        </p:spPr>
        <p:txBody>
          <a:bodyPr/>
          <a:lstStyle/>
          <a:p>
            <a:pPr eaLnBrk="1" hangingPunct="1"/>
            <a:r>
              <a:rPr lang="en-US" b="1" dirty="0" smtClean="0">
                <a:solidFill>
                  <a:schemeClr val="tx2"/>
                </a:solidFill>
                <a:latin typeface="Times New Roman" pitchFamily="18" charset="0"/>
                <a:cs typeface="Times New Roman" pitchFamily="18" charset="0"/>
              </a:rPr>
              <a:t>Banks usually make loans up to the point where they can no longer do so because of the reserve requirement restriction (or up to the point where their excess </a:t>
            </a:r>
            <a:r>
              <a:rPr lang="en-US" b="1" dirty="0" smtClean="0">
                <a:solidFill>
                  <a:schemeClr val="tx2"/>
                </a:solidFill>
              </a:rPr>
              <a:t>reserves are zero).</a:t>
            </a:r>
          </a:p>
          <a:p>
            <a:pPr eaLnBrk="1" hangingPunct="1">
              <a:buFontTx/>
              <a:buNone/>
            </a:pPr>
            <a:endParaRPr lang="en-US" dirty="0" smtClean="0"/>
          </a:p>
        </p:txBody>
      </p:sp>
      <p:graphicFrame>
        <p:nvGraphicFramePr>
          <p:cNvPr id="29700" name="Object 4"/>
          <p:cNvGraphicFramePr>
            <a:graphicFrameLocks noChangeAspect="1"/>
          </p:cNvGraphicFramePr>
          <p:nvPr/>
        </p:nvGraphicFramePr>
        <p:xfrm>
          <a:off x="603250" y="4343400"/>
          <a:ext cx="7937500" cy="477838"/>
        </p:xfrm>
        <a:graphic>
          <a:graphicData uri="http://schemas.openxmlformats.org/presentationml/2006/ole">
            <mc:AlternateContent xmlns:mc="http://schemas.openxmlformats.org/markup-compatibility/2006">
              <mc:Choice xmlns:v="urn:schemas-microsoft-com:vml" Requires="v">
                <p:oleObj spid="_x0000_s1119" name="Equation" r:id="rId3" imgW="3378200" imgH="203200" progId="">
                  <p:embed/>
                </p:oleObj>
              </mc:Choice>
              <mc:Fallback>
                <p:oleObj name="Equation" r:id="rId3" imgW="3378200" imgH="203200" progId="">
                  <p:embed/>
                  <p:pic>
                    <p:nvPicPr>
                      <p:cNvPr id="0" name="Picture 8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3250" y="4343400"/>
                        <a:ext cx="7937500" cy="477838"/>
                      </a:xfrm>
                      <a:prstGeom prst="rect">
                        <a:avLst/>
                      </a:prstGeom>
                      <a:solidFill>
                        <a:srgbClr val="333399">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145898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272" fill="hold" nodeType="afterEffect">
                                  <p:stCondLst>
                                    <p:cond delay="0"/>
                                  </p:stCondLst>
                                  <p:childTnLst>
                                    <p:set>
                                      <p:cBhvr>
                                        <p:cTn id="6" dur="1" fill="hold">
                                          <p:stCondLst>
                                            <p:cond delay="0"/>
                                          </p:stCondLst>
                                        </p:cTn>
                                        <p:tgtEl>
                                          <p:spTgt spid="29700"/>
                                        </p:tgtEl>
                                        <p:attrNameLst>
                                          <p:attrName>style.visibility</p:attrName>
                                        </p:attrNameLst>
                                      </p:cBhvr>
                                      <p:to>
                                        <p:strVal val="visible"/>
                                      </p:to>
                                    </p:set>
                                    <p:anim calcmode="lin" valueType="num">
                                      <p:cBhvr>
                                        <p:cTn id="7" dur="500" fill="hold"/>
                                        <p:tgtEl>
                                          <p:spTgt spid="29700"/>
                                        </p:tgtEl>
                                        <p:attrNameLst>
                                          <p:attrName>ppt_w</p:attrName>
                                        </p:attrNameLst>
                                      </p:cBhvr>
                                      <p:tavLst>
                                        <p:tav tm="0">
                                          <p:val>
                                            <p:strVal val="2/3*#ppt_w"/>
                                          </p:val>
                                        </p:tav>
                                        <p:tav tm="100000">
                                          <p:val>
                                            <p:strVal val="#ppt_w"/>
                                          </p:val>
                                        </p:tav>
                                      </p:tavLst>
                                    </p:anim>
                                    <p:anim calcmode="lin" valueType="num">
                                      <p:cBhvr>
                                        <p:cTn id="8" dur="500" fill="hold"/>
                                        <p:tgtEl>
                                          <p:spTgt spid="29700"/>
                                        </p:tgtEl>
                                        <p:attrNameLst>
                                          <p:attrName>ppt_h</p:attrName>
                                        </p:attrNameLst>
                                      </p:cBhvr>
                                      <p:tavLst>
                                        <p:tav tm="0">
                                          <p:val>
                                            <p:strVal val="2/3*#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Slide Number Placeholder 3"/>
          <p:cNvSpPr>
            <a:spLocks noGrp="1"/>
          </p:cNvSpPr>
          <p:nvPr>
            <p:ph type="sldNum" sz="quarter" idx="10"/>
          </p:nvPr>
        </p:nvSpPr>
        <p:spPr/>
        <p:txBody>
          <a:bodyPr/>
          <a:lstStyle/>
          <a:p>
            <a:pPr>
              <a:defRPr/>
            </a:pPr>
            <a:fld id="{23E1D5A0-B53A-4C5B-9484-24866EF3F53A}" type="slidenum">
              <a:rPr lang="en-US"/>
              <a:pPr>
                <a:defRPr/>
              </a:pPr>
              <a:t>21</a:t>
            </a:fld>
            <a:r>
              <a:rPr lang="en-US"/>
              <a:t> of 42</a:t>
            </a:r>
          </a:p>
        </p:txBody>
      </p:sp>
      <p:sp>
        <p:nvSpPr>
          <p:cNvPr id="21507" name="Rectangle 2"/>
          <p:cNvSpPr>
            <a:spLocks noGrp="1" noChangeArrowheads="1"/>
          </p:cNvSpPr>
          <p:nvPr>
            <p:ph type="title"/>
          </p:nvPr>
        </p:nvSpPr>
        <p:spPr/>
        <p:txBody>
          <a:bodyPr/>
          <a:lstStyle/>
          <a:p>
            <a:pPr algn="l" eaLnBrk="1" hangingPunct="1"/>
            <a:r>
              <a:rPr lang="en-US" dirty="0" smtClean="0">
                <a:solidFill>
                  <a:srgbClr val="FF0000"/>
                </a:solidFill>
              </a:rPr>
              <a:t>THE CREATION OF MONEY</a:t>
            </a:r>
          </a:p>
        </p:txBody>
      </p:sp>
      <p:sp>
        <p:nvSpPr>
          <p:cNvPr id="21508" name="Rectangle 3"/>
          <p:cNvSpPr>
            <a:spLocks noGrp="1" noChangeArrowheads="1"/>
          </p:cNvSpPr>
          <p:nvPr>
            <p:ph type="body" idx="1"/>
          </p:nvPr>
        </p:nvSpPr>
        <p:spPr>
          <a:xfrm>
            <a:off x="914400" y="1828800"/>
            <a:ext cx="7315200" cy="1676400"/>
          </a:xfrm>
        </p:spPr>
        <p:txBody>
          <a:bodyPr>
            <a:normAutofit/>
          </a:bodyPr>
          <a:lstStyle/>
          <a:p>
            <a:pPr marL="231775" indent="-231775" eaLnBrk="1" hangingPunct="1"/>
            <a:r>
              <a:rPr lang="en-US" sz="2800" b="1" dirty="0" smtClean="0">
                <a:solidFill>
                  <a:schemeClr val="tx2"/>
                </a:solidFill>
                <a:latin typeface="Times New Roman" pitchFamily="18" charset="0"/>
                <a:cs typeface="Times New Roman" pitchFamily="18" charset="0"/>
              </a:rPr>
              <a:t>When someone deposits $100 in a bank, and the bank deposits the $100 with the central bank, the bank has $100 in total reserves.</a:t>
            </a:r>
          </a:p>
        </p:txBody>
      </p:sp>
      <p:graphicFrame>
        <p:nvGraphicFramePr>
          <p:cNvPr id="30801" name="Group 81"/>
          <p:cNvGraphicFramePr>
            <a:graphicFrameLocks noGrp="1"/>
          </p:cNvGraphicFramePr>
          <p:nvPr/>
        </p:nvGraphicFramePr>
        <p:xfrm>
          <a:off x="457200" y="3886200"/>
          <a:ext cx="8407400" cy="2276476"/>
        </p:xfrm>
        <a:graphic>
          <a:graphicData uri="http://schemas.openxmlformats.org/drawingml/2006/table">
            <a:tbl>
              <a:tblPr/>
              <a:tblGrid>
                <a:gridCol w="1219154"/>
                <a:gridCol w="1371548"/>
                <a:gridCol w="208274"/>
                <a:gridCol w="1341386"/>
                <a:gridCol w="1295351"/>
                <a:gridCol w="228591"/>
                <a:gridCol w="1371548"/>
                <a:gridCol w="1371548"/>
              </a:tblGrid>
              <a:tr h="579282">
                <a:tc gridSpan="8">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800" b="1" i="0" u="none" strike="noStrike" cap="none" normalizeH="0" baseline="0" smtClean="0">
                          <a:ln>
                            <a:noFill/>
                          </a:ln>
                          <a:solidFill>
                            <a:schemeClr val="tx1"/>
                          </a:solidFill>
                          <a:effectLst/>
                          <a:latin typeface="Arial" charset="0"/>
                        </a:rPr>
                        <a:t>Balance Sheets of a Bank in a Single-Bank Economy</a:t>
                      </a:r>
                      <a:br>
                        <a:rPr kumimoji="0" lang="en-US" sz="1800" b="1" i="0" u="none" strike="noStrike" cap="none" normalizeH="0" baseline="0" smtClean="0">
                          <a:ln>
                            <a:noFill/>
                          </a:ln>
                          <a:solidFill>
                            <a:schemeClr val="tx1"/>
                          </a:solidFill>
                          <a:effectLst/>
                          <a:latin typeface="Arial" charset="0"/>
                        </a:rPr>
                      </a:br>
                      <a:endParaRPr kumimoji="0" lang="en-US" sz="1400" b="1" i="0" u="none" strike="noStrike" cap="none" normalizeH="0" baseline="0" smtClean="0">
                        <a:ln>
                          <a:noFill/>
                        </a:ln>
                        <a:solidFill>
                          <a:schemeClr val="tx1"/>
                        </a:solidFill>
                        <a:effectLst/>
                        <a:latin typeface="Arial" charset="0"/>
                      </a:endParaRPr>
                    </a:p>
                  </a:txBody>
                  <a:tcPr marL="91437" marR="91437" marT="45733" marB="45733" anchor="ctr" horzOverflow="overflow">
                    <a:lnL cap="flat">
                      <a:noFill/>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alpha val="50000"/>
                      </a:srgb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4885">
                <a:tc gridSpan="8">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400" b="1" i="0" u="none" strike="noStrike" cap="none" normalizeH="0" baseline="0" smtClean="0">
                          <a:ln>
                            <a:noFill/>
                          </a:ln>
                          <a:solidFill>
                            <a:schemeClr val="tx1"/>
                          </a:solidFill>
                          <a:effectLst/>
                          <a:latin typeface="Arial" charset="0"/>
                        </a:rPr>
                        <a:t>In Panel 2, there is an initial deposit of $100.  In Panel 3, the bank has made loans of $400.</a:t>
                      </a:r>
                    </a:p>
                  </a:txBody>
                  <a:tcPr marL="91437" marR="91437" marT="45733" marB="45733" anchor="ctr" horzOverflow="overflow">
                    <a:lnL cap="flat">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65862">
                <a:tc gridSpan="2">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800" b="1" i="0" u="none" strike="noStrike" cap="none" normalizeH="0" baseline="0" smtClean="0">
                          <a:ln>
                            <a:noFill/>
                          </a:ln>
                          <a:solidFill>
                            <a:schemeClr val="tx1"/>
                          </a:solidFill>
                          <a:effectLst/>
                          <a:latin typeface="Arial" charset="0"/>
                        </a:rPr>
                        <a:t>Panel 1</a:t>
                      </a:r>
                    </a:p>
                  </a:txBody>
                  <a:tcPr marL="91437" marR="91437" marT="45733" marB="45733"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solidFill>
                      <a:schemeClr val="bg1">
                        <a:alpha val="50000"/>
                      </a:schemeClr>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endParaRPr kumimoji="0" lang="en-US" sz="1800" b="1" i="0" u="none" strike="noStrike" cap="none" normalizeH="0" baseline="0" smtClean="0">
                        <a:ln>
                          <a:noFill/>
                        </a:ln>
                        <a:solidFill>
                          <a:schemeClr val="tx1"/>
                        </a:solidFill>
                        <a:effectLst/>
                        <a:latin typeface="Arial" charset="0"/>
                      </a:endParaRPr>
                    </a:p>
                  </a:txBody>
                  <a:tcPr marL="91437" marR="91437" marT="45733" marB="45733"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solidFill>
                      <a:schemeClr val="bg1">
                        <a:alpha val="50000"/>
                      </a:schemeClr>
                    </a:solidFill>
                  </a:tcPr>
                </a:tc>
                <a:tc gridSpan="2">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800" b="1" i="0" u="none" strike="noStrike" cap="none" normalizeH="0" baseline="0" smtClean="0">
                          <a:ln>
                            <a:noFill/>
                          </a:ln>
                          <a:solidFill>
                            <a:schemeClr val="tx1"/>
                          </a:solidFill>
                          <a:effectLst/>
                          <a:latin typeface="Arial" charset="0"/>
                        </a:rPr>
                        <a:t>Panel 2</a:t>
                      </a:r>
                    </a:p>
                  </a:txBody>
                  <a:tcPr marL="91437" marR="91437" marT="45733" marB="45733"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solidFill>
                      <a:schemeClr val="bg1">
                        <a:alpha val="50000"/>
                      </a:schemeClr>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endParaRPr kumimoji="0" lang="en-US" sz="1800" b="1" i="0" u="none" strike="noStrike" cap="none" normalizeH="0" baseline="0" smtClean="0">
                        <a:ln>
                          <a:noFill/>
                        </a:ln>
                        <a:solidFill>
                          <a:schemeClr val="tx1"/>
                        </a:solidFill>
                        <a:effectLst/>
                        <a:latin typeface="Arial" charset="0"/>
                      </a:endParaRPr>
                    </a:p>
                  </a:txBody>
                  <a:tcPr marL="91437" marR="91437" marT="45733" marB="45733"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solidFill>
                      <a:schemeClr val="bg1">
                        <a:alpha val="50000"/>
                      </a:schemeClr>
                    </a:solidFill>
                  </a:tcPr>
                </a:tc>
                <a:tc gridSpan="2">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800" b="1" i="0" u="none" strike="noStrike" cap="none" normalizeH="0" baseline="0" smtClean="0">
                          <a:ln>
                            <a:noFill/>
                          </a:ln>
                          <a:solidFill>
                            <a:schemeClr val="tx1"/>
                          </a:solidFill>
                          <a:effectLst/>
                          <a:latin typeface="Arial" charset="0"/>
                        </a:rPr>
                        <a:t>Panel 3</a:t>
                      </a:r>
                    </a:p>
                  </a:txBody>
                  <a:tcPr marL="91437" marR="91437" marT="45733" marB="45733"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solidFill>
                      <a:schemeClr val="bg1">
                        <a:alpha val="50000"/>
                      </a:schemeClr>
                    </a:solidFill>
                  </a:tcPr>
                </a:tc>
                <a:tc hMerge="1">
                  <a:txBody>
                    <a:bodyPr/>
                    <a:lstStyle/>
                    <a:p>
                      <a:endParaRPr lang="en-US"/>
                    </a:p>
                  </a:txBody>
                  <a:tcPr/>
                </a:tc>
              </a:tr>
              <a:tr h="335374">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600" b="1" i="0" u="none" strike="noStrike" cap="none" normalizeH="0" baseline="0" smtClean="0">
                          <a:ln>
                            <a:noFill/>
                          </a:ln>
                          <a:solidFill>
                            <a:schemeClr val="bg1"/>
                          </a:solidFill>
                          <a:effectLst/>
                          <a:latin typeface="Arial" charset="0"/>
                        </a:rPr>
                        <a:t>ASSETS</a:t>
                      </a:r>
                    </a:p>
                  </a:txBody>
                  <a:tcPr marL="0" marR="0" marT="45733" marB="45733" horzOverflow="overflow">
                    <a:lnL cap="flat">
                      <a:noFill/>
                    </a:lnL>
                    <a:lnR cap="flat">
                      <a:noFill/>
                    </a:lnR>
                    <a:lnT cap="flat">
                      <a:noFill/>
                    </a:lnT>
                    <a:lnB w="28575" cap="flat" cmpd="sng" algn="ctr">
                      <a:solidFill>
                        <a:schemeClr val="bg1"/>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600" b="1" i="0" u="none" strike="noStrike" cap="none" normalizeH="0" baseline="0" smtClean="0">
                          <a:ln>
                            <a:noFill/>
                          </a:ln>
                          <a:solidFill>
                            <a:schemeClr val="bg1"/>
                          </a:solidFill>
                          <a:effectLst/>
                          <a:latin typeface="Arial" charset="0"/>
                        </a:rPr>
                        <a:t>LIABILITIES</a:t>
                      </a:r>
                    </a:p>
                  </a:txBody>
                  <a:tcPr marL="0" marR="0" marT="45733" marB="45733" horzOverflow="overflow">
                    <a:lnL cap="flat">
                      <a:noFill/>
                    </a:lnL>
                    <a:lnR cap="flat">
                      <a:noFill/>
                    </a:lnR>
                    <a:lnT cap="flat">
                      <a:noFill/>
                    </a:lnT>
                    <a:lnB w="28575" cap="flat" cmpd="sng" algn="ctr">
                      <a:solidFill>
                        <a:schemeClr val="bg1"/>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endParaRPr kumimoji="0" lang="en-US" sz="1600" b="1" i="0" u="none" strike="noStrike" cap="none" normalizeH="0" baseline="0" smtClean="0">
                        <a:ln>
                          <a:noFill/>
                        </a:ln>
                        <a:solidFill>
                          <a:schemeClr val="bg1"/>
                        </a:solidFill>
                        <a:effectLst/>
                        <a:latin typeface="Arial" charset="0"/>
                      </a:endParaRPr>
                    </a:p>
                  </a:txBody>
                  <a:tcPr marL="0" marR="0" marT="45733" marB="45733" horzOverflow="overflow">
                    <a:lnL cap="flat">
                      <a:noFill/>
                    </a:lnL>
                    <a:lnR cap="flat">
                      <a:noFill/>
                    </a:lnR>
                    <a:lnT cap="flat">
                      <a:noFill/>
                    </a:lnT>
                    <a:lnB cap="flat">
                      <a:noFill/>
                    </a:lnB>
                    <a:lnTlToBr>
                      <a:noFill/>
                    </a:lnTlToBr>
                    <a:lnBlToTr>
                      <a:noFill/>
                    </a:lnBlToTr>
                    <a:solidFill>
                      <a:srgbClr val="333399"/>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600" b="1" i="0" u="none" strike="noStrike" cap="none" normalizeH="0" baseline="0" smtClean="0">
                          <a:ln>
                            <a:noFill/>
                          </a:ln>
                          <a:solidFill>
                            <a:schemeClr val="bg1"/>
                          </a:solidFill>
                          <a:effectLst/>
                          <a:latin typeface="Arial" charset="0"/>
                        </a:rPr>
                        <a:t>ASSETS</a:t>
                      </a:r>
                    </a:p>
                  </a:txBody>
                  <a:tcPr marL="0" marR="0" marT="45733" marB="45733" horzOverflow="overflow">
                    <a:lnL cap="flat">
                      <a:noFill/>
                    </a:lnL>
                    <a:lnR cap="flat">
                      <a:noFill/>
                    </a:lnR>
                    <a:lnT cap="flat">
                      <a:noFill/>
                    </a:lnT>
                    <a:lnB w="28575" cap="flat" cmpd="sng" algn="ctr">
                      <a:solidFill>
                        <a:schemeClr val="bg1"/>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600" b="1" i="0" u="none" strike="noStrike" cap="none" normalizeH="0" baseline="0" smtClean="0">
                          <a:ln>
                            <a:noFill/>
                          </a:ln>
                          <a:solidFill>
                            <a:schemeClr val="bg1"/>
                          </a:solidFill>
                          <a:effectLst/>
                          <a:latin typeface="Arial" charset="0"/>
                        </a:rPr>
                        <a:t>LIABILITIES</a:t>
                      </a:r>
                    </a:p>
                  </a:txBody>
                  <a:tcPr marL="0" marR="0" marT="45733" marB="45733" horzOverflow="overflow">
                    <a:lnL cap="flat">
                      <a:noFill/>
                    </a:lnL>
                    <a:lnR cap="flat">
                      <a:noFill/>
                    </a:lnR>
                    <a:lnT cap="flat">
                      <a:noFill/>
                    </a:lnT>
                    <a:lnB w="28575" cap="flat" cmpd="sng" algn="ctr">
                      <a:solidFill>
                        <a:schemeClr val="bg1"/>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endParaRPr kumimoji="0" lang="en-US" sz="1600" b="1" i="0" u="none" strike="noStrike" cap="none" normalizeH="0" baseline="0" smtClean="0">
                        <a:ln>
                          <a:noFill/>
                        </a:ln>
                        <a:solidFill>
                          <a:schemeClr val="bg1"/>
                        </a:solidFill>
                        <a:effectLst/>
                        <a:latin typeface="Arial" charset="0"/>
                      </a:endParaRPr>
                    </a:p>
                  </a:txBody>
                  <a:tcPr marL="0" marR="0" marT="45733" marB="45733" horzOverflow="overflow">
                    <a:lnL cap="flat">
                      <a:noFill/>
                    </a:lnL>
                    <a:lnR cap="flat">
                      <a:noFill/>
                    </a:lnR>
                    <a:lnT cap="flat">
                      <a:noFill/>
                    </a:lnT>
                    <a:lnB cap="flat">
                      <a:noFill/>
                    </a:lnB>
                    <a:lnTlToBr>
                      <a:noFill/>
                    </a:lnTlToBr>
                    <a:lnBlToTr>
                      <a:noFill/>
                    </a:lnBlToTr>
                    <a:solidFill>
                      <a:srgbClr val="333399"/>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600" b="1" i="0" u="none" strike="noStrike" cap="none" normalizeH="0" baseline="0" smtClean="0">
                          <a:ln>
                            <a:noFill/>
                          </a:ln>
                          <a:solidFill>
                            <a:schemeClr val="bg1"/>
                          </a:solidFill>
                          <a:effectLst/>
                          <a:latin typeface="Arial" charset="0"/>
                        </a:rPr>
                        <a:t>ASSETS</a:t>
                      </a:r>
                    </a:p>
                  </a:txBody>
                  <a:tcPr marL="0" marR="0" marT="45733" marB="45733" horzOverflow="overflow">
                    <a:lnL cap="flat">
                      <a:noFill/>
                    </a:lnL>
                    <a:lnR cap="flat">
                      <a:noFill/>
                    </a:lnR>
                    <a:lnT cap="flat">
                      <a:noFill/>
                    </a:lnT>
                    <a:lnB w="28575" cap="flat" cmpd="sng" algn="ctr">
                      <a:solidFill>
                        <a:schemeClr val="bg1"/>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600" b="1" i="0" u="none" strike="noStrike" cap="none" normalizeH="0" baseline="0" smtClean="0">
                          <a:ln>
                            <a:noFill/>
                          </a:ln>
                          <a:solidFill>
                            <a:schemeClr val="bg1"/>
                          </a:solidFill>
                          <a:effectLst/>
                          <a:latin typeface="Arial" charset="0"/>
                        </a:rPr>
                        <a:t>LIABILITIES</a:t>
                      </a:r>
                    </a:p>
                  </a:txBody>
                  <a:tcPr marL="0" marR="0" marT="45733" marB="45733" horzOverflow="overflow">
                    <a:lnL cap="flat">
                      <a:noFill/>
                    </a:lnL>
                    <a:lnR cap="flat">
                      <a:noFill/>
                    </a:lnR>
                    <a:lnT cap="flat">
                      <a:noFill/>
                    </a:lnT>
                    <a:lnB w="28575" cap="flat" cmpd="sng" algn="ctr">
                      <a:solidFill>
                        <a:schemeClr val="bg1"/>
                      </a:solidFill>
                      <a:prstDash val="solid"/>
                      <a:round/>
                      <a:headEnd type="none" w="med" len="med"/>
                      <a:tailEnd type="none" w="med" len="med"/>
                    </a:lnB>
                    <a:lnTlToBr>
                      <a:noFill/>
                    </a:lnTlToBr>
                    <a:lnBlToTr>
                      <a:noFill/>
                    </a:lnBlToTr>
                    <a:solidFill>
                      <a:srgbClr val="333399"/>
                    </a:solidFill>
                  </a:tcPr>
                </a:tc>
              </a:tr>
              <a:tr h="335374">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Reserves 0</a:t>
                      </a:r>
                    </a:p>
                  </a:txBody>
                  <a:tcPr marL="0" marR="0" marT="45733" marB="45733" horzOverflow="overflow">
                    <a:lnL cap="flat">
                      <a:noFill/>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cap="flat">
                      <a:noFill/>
                    </a:lnB>
                    <a:lnTlToBr>
                      <a:noFill/>
                    </a:lnTlToBr>
                    <a:lnBlToTr>
                      <a:noFill/>
                    </a:lnBlToTr>
                    <a:solidFill>
                      <a:srgbClr val="333399"/>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0 Deposits</a:t>
                      </a:r>
                    </a:p>
                  </a:txBody>
                  <a:tcPr marL="0" marR="0" marT="45733" marB="45733" horzOverflow="overflow">
                    <a:lnL w="12700" cap="flat" cmpd="sng" algn="ctr">
                      <a:solidFill>
                        <a:schemeClr val="bg1"/>
                      </a:solidFill>
                      <a:prstDash val="solid"/>
                      <a:round/>
                      <a:headEnd type="none" w="med" len="med"/>
                      <a:tailEnd type="none" w="med" len="med"/>
                    </a:lnL>
                    <a:lnR cap="flat">
                      <a:noFill/>
                    </a:lnR>
                    <a:lnT w="28575" cap="flat" cmpd="sng" algn="ctr">
                      <a:solidFill>
                        <a:schemeClr val="bg1"/>
                      </a:solidFill>
                      <a:prstDash val="solid"/>
                      <a:round/>
                      <a:headEnd type="none" w="med" len="med"/>
                      <a:tailEnd type="none" w="med" len="med"/>
                    </a:lnT>
                    <a:lnB cap="flat">
                      <a:noFill/>
                    </a:lnB>
                    <a:lnTlToBr>
                      <a:noFill/>
                    </a:lnTlToBr>
                    <a:lnBlToTr>
                      <a:noFill/>
                    </a:lnBlToTr>
                    <a:solidFill>
                      <a:srgbClr val="333399"/>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L="0" marR="0" marT="45733" marB="45733" horzOverflow="overflow">
                    <a:lnL cap="flat">
                      <a:noFill/>
                    </a:lnL>
                    <a:lnR cap="flat">
                      <a:noFill/>
                    </a:lnR>
                    <a:lnT cap="flat">
                      <a:noFill/>
                    </a:lnT>
                    <a:lnB cap="flat">
                      <a:noFill/>
                    </a:lnB>
                    <a:lnTlToBr>
                      <a:noFill/>
                    </a:lnTlToBr>
                    <a:lnBlToTr>
                      <a:noFill/>
                    </a:lnBlToTr>
                    <a:solidFill>
                      <a:srgbClr val="333399"/>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Reserves 100</a:t>
                      </a:r>
                    </a:p>
                  </a:txBody>
                  <a:tcPr marL="0" marR="0" marT="45733" marB="45733" horzOverflow="overflow">
                    <a:lnL cap="flat">
                      <a:noFill/>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cap="flat">
                      <a:noFill/>
                    </a:lnB>
                    <a:lnTlToBr>
                      <a:noFill/>
                    </a:lnTlToBr>
                    <a:lnBlToTr>
                      <a:noFill/>
                    </a:lnBlToTr>
                    <a:solidFill>
                      <a:srgbClr val="333399"/>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100 Deposits</a:t>
                      </a:r>
                    </a:p>
                  </a:txBody>
                  <a:tcPr marL="0" marR="0" marT="45733" marB="45733" horzOverflow="overflow">
                    <a:lnL w="12700" cap="flat" cmpd="sng" algn="ctr">
                      <a:solidFill>
                        <a:schemeClr val="bg1"/>
                      </a:solidFill>
                      <a:prstDash val="solid"/>
                      <a:round/>
                      <a:headEnd type="none" w="med" len="med"/>
                      <a:tailEnd type="none" w="med" len="med"/>
                    </a:lnL>
                    <a:lnR cap="flat">
                      <a:noFill/>
                    </a:lnR>
                    <a:lnT w="28575" cap="flat" cmpd="sng" algn="ctr">
                      <a:solidFill>
                        <a:schemeClr val="bg1"/>
                      </a:solidFill>
                      <a:prstDash val="solid"/>
                      <a:round/>
                      <a:headEnd type="none" w="med" len="med"/>
                      <a:tailEnd type="none" w="med" len="med"/>
                    </a:lnT>
                    <a:lnB cap="flat">
                      <a:noFill/>
                    </a:lnB>
                    <a:lnTlToBr>
                      <a:noFill/>
                    </a:lnTlToBr>
                    <a:lnBlToTr>
                      <a:noFill/>
                    </a:lnBlToTr>
                    <a:solidFill>
                      <a:srgbClr val="333399"/>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L="0" marR="0" marT="45733" marB="45733" horzOverflow="overflow">
                    <a:lnL cap="flat">
                      <a:noFill/>
                    </a:lnL>
                    <a:lnR cap="flat">
                      <a:noFill/>
                    </a:lnR>
                    <a:lnT cap="flat">
                      <a:noFill/>
                    </a:lnT>
                    <a:lnB cap="flat">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Reserves 100</a:t>
                      </a:r>
                    </a:p>
                  </a:txBody>
                  <a:tcPr marL="0" marR="45718" marT="45733" marB="45733" horzOverflow="overflow">
                    <a:lnL cap="flat">
                      <a:noFill/>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cap="flat">
                      <a:noFill/>
                    </a:lnB>
                    <a:lnTlToBr>
                      <a:noFill/>
                    </a:lnTlToBr>
                    <a:lnBlToTr>
                      <a:noFill/>
                    </a:lnBlToTr>
                    <a:solidFill>
                      <a:srgbClr val="333399"/>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500 Deposits</a:t>
                      </a:r>
                    </a:p>
                  </a:txBody>
                  <a:tcPr marL="0" marR="0" marT="45733" marB="45733" horzOverflow="overflow">
                    <a:lnL w="12700" cap="flat" cmpd="sng" algn="ctr">
                      <a:solidFill>
                        <a:schemeClr val="bg1"/>
                      </a:solidFill>
                      <a:prstDash val="solid"/>
                      <a:round/>
                      <a:headEnd type="none" w="med" len="med"/>
                      <a:tailEnd type="none" w="med" len="med"/>
                    </a:lnL>
                    <a:lnR cap="flat">
                      <a:noFill/>
                    </a:lnR>
                    <a:lnT w="28575" cap="flat" cmpd="sng" algn="ctr">
                      <a:solidFill>
                        <a:schemeClr val="bg1"/>
                      </a:solidFill>
                      <a:prstDash val="solid"/>
                      <a:round/>
                      <a:headEnd type="none" w="med" len="med"/>
                      <a:tailEnd type="none" w="med" len="med"/>
                    </a:lnT>
                    <a:lnB cap="flat">
                      <a:noFill/>
                    </a:lnB>
                    <a:lnTlToBr>
                      <a:noFill/>
                    </a:lnTlToBr>
                    <a:lnBlToTr>
                      <a:noFill/>
                    </a:lnBlToTr>
                    <a:solidFill>
                      <a:srgbClr val="333399"/>
                    </a:solidFill>
                  </a:tcPr>
                </a:tc>
              </a:tr>
              <a:tr h="355699">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L="91437" marR="91437" marT="45733" marB="45733" horzOverflow="overflow">
                    <a:lnL cap="flat">
                      <a:noFill/>
                    </a:lnL>
                    <a:lnR w="12700" cap="flat" cmpd="sng" algn="ctr">
                      <a:solidFill>
                        <a:schemeClr val="bg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L="91437" marR="91437" marT="45733" marB="45733" horzOverflow="overflow">
                    <a:lnL w="12700" cap="flat" cmpd="sng" algn="ctr">
                      <a:solidFill>
                        <a:schemeClr val="bg1"/>
                      </a:solidFill>
                      <a:prstDash val="solid"/>
                      <a:round/>
                      <a:headEnd type="none" w="med" len="med"/>
                      <a:tailEnd type="none" w="med" len="med"/>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L="91437" marR="91437" marT="45733" marB="45733" horzOverflow="overflow">
                    <a:lnL cap="flat">
                      <a:noFill/>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L="91437" marR="91437" marT="45733" marB="45733" horzOverflow="overflow">
                    <a:lnL cap="flat">
                      <a:noFill/>
                    </a:lnL>
                    <a:lnR w="12700" cap="flat" cmpd="sng" algn="ctr">
                      <a:solidFill>
                        <a:schemeClr val="bg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L="91437" marR="91437" marT="45733" marB="45733" horzOverflow="overflow">
                    <a:lnL w="12700" cap="flat" cmpd="sng" algn="ctr">
                      <a:solidFill>
                        <a:schemeClr val="bg1"/>
                      </a:solidFill>
                      <a:prstDash val="solid"/>
                      <a:round/>
                      <a:headEnd type="none" w="med" len="med"/>
                      <a:tailEnd type="none" w="med" len="med"/>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L="91437" marR="91437" marT="45733" marB="45733" horzOverflow="overflow">
                    <a:lnL cap="flat">
                      <a:noFill/>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Loans 400</a:t>
                      </a:r>
                    </a:p>
                  </a:txBody>
                  <a:tcPr marL="0" marR="27431" marT="45733" marB="45733" horzOverflow="overflow">
                    <a:lnL cap="flat">
                      <a:noFill/>
                    </a:lnL>
                    <a:lnR w="12700" cap="flat" cmpd="sng" algn="ctr">
                      <a:solidFill>
                        <a:schemeClr val="bg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L="91437" marR="91437" marT="45733" marB="45733" horzOverflow="overflow">
                    <a:lnL w="12700" cap="flat" cmpd="sng" algn="ctr">
                      <a:solidFill>
                        <a:schemeClr val="bg1"/>
                      </a:solidFill>
                      <a:prstDash val="solid"/>
                      <a:round/>
                      <a:headEnd type="none" w="med" len="med"/>
                      <a:tailEnd type="none" w="med" len="med"/>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solidFill>
                      <a:srgbClr val="333399"/>
                    </a:solidFill>
                  </a:tcPr>
                </a:tc>
              </a:tr>
            </a:tbl>
          </a:graphicData>
        </a:graphic>
      </p:graphicFrame>
    </p:spTree>
    <p:extLst>
      <p:ext uri="{BB962C8B-B14F-4D97-AF65-F5344CB8AC3E}">
        <p14:creationId xmlns:p14="http://schemas.microsoft.com/office/powerpoint/2010/main" val="30907555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30801"/>
                                        </p:tgtEl>
                                        <p:attrNameLst>
                                          <p:attrName>style.visibility</p:attrName>
                                        </p:attrNameLst>
                                      </p:cBhvr>
                                      <p:to>
                                        <p:strVal val="visible"/>
                                      </p:to>
                                    </p:set>
                                    <p:animEffect transition="in" filter="blinds(horizontal)">
                                      <p:cBhvr>
                                        <p:cTn id="7" dur="500"/>
                                        <p:tgtEl>
                                          <p:spTgt spid="308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Slide Number Placeholder 3"/>
          <p:cNvSpPr>
            <a:spLocks noGrp="1"/>
          </p:cNvSpPr>
          <p:nvPr>
            <p:ph type="sldNum" sz="quarter" idx="10"/>
          </p:nvPr>
        </p:nvSpPr>
        <p:spPr/>
        <p:txBody>
          <a:bodyPr/>
          <a:lstStyle/>
          <a:p>
            <a:pPr>
              <a:defRPr/>
            </a:pPr>
            <a:fld id="{436E3704-6681-4351-811E-B2E936055814}" type="slidenum">
              <a:rPr lang="en-US"/>
              <a:pPr>
                <a:defRPr/>
              </a:pPr>
              <a:t>22</a:t>
            </a:fld>
            <a:r>
              <a:rPr lang="en-US"/>
              <a:t> of 42</a:t>
            </a:r>
          </a:p>
        </p:txBody>
      </p:sp>
      <p:sp>
        <p:nvSpPr>
          <p:cNvPr id="22531" name="Rectangle 2"/>
          <p:cNvSpPr>
            <a:spLocks noGrp="1" noChangeArrowheads="1"/>
          </p:cNvSpPr>
          <p:nvPr>
            <p:ph type="title"/>
          </p:nvPr>
        </p:nvSpPr>
        <p:spPr/>
        <p:txBody>
          <a:bodyPr/>
          <a:lstStyle/>
          <a:p>
            <a:pPr algn="l" eaLnBrk="1" hangingPunct="1"/>
            <a:r>
              <a:rPr lang="en-US" dirty="0" smtClean="0">
                <a:solidFill>
                  <a:srgbClr val="FF0000"/>
                </a:solidFill>
              </a:rPr>
              <a:t>THE CREATION OF MONEY</a:t>
            </a:r>
          </a:p>
        </p:txBody>
      </p:sp>
      <p:sp>
        <p:nvSpPr>
          <p:cNvPr id="22532" name="Rectangle 3"/>
          <p:cNvSpPr>
            <a:spLocks noGrp="1" noChangeArrowheads="1"/>
          </p:cNvSpPr>
          <p:nvPr>
            <p:ph type="body" idx="1"/>
          </p:nvPr>
        </p:nvSpPr>
        <p:spPr>
          <a:xfrm>
            <a:off x="457200" y="1219200"/>
            <a:ext cx="7772400" cy="2590800"/>
          </a:xfrm>
        </p:spPr>
        <p:txBody>
          <a:bodyPr>
            <a:normAutofit/>
          </a:bodyPr>
          <a:lstStyle/>
          <a:p>
            <a:pPr marL="231775" indent="-231775" eaLnBrk="1" hangingPunct="1"/>
            <a:r>
              <a:rPr lang="en-US" sz="2800" b="1" dirty="0" smtClean="0">
                <a:solidFill>
                  <a:schemeClr val="tx2"/>
                </a:solidFill>
              </a:rPr>
              <a:t>If the required reserve ratio is 20%, the bank has excess reserves of $80.  With $80 of excess reserves, the bank can have up to $400 of additional deposits.  The $100 in reserves plus $400 in loans equal $500 in deposits</a:t>
            </a:r>
            <a:r>
              <a:rPr lang="en-US" sz="2800" dirty="0" smtClean="0">
                <a:solidFill>
                  <a:schemeClr val="tx2"/>
                </a:solidFill>
              </a:rPr>
              <a:t>.</a:t>
            </a:r>
          </a:p>
        </p:txBody>
      </p:sp>
      <p:graphicFrame>
        <p:nvGraphicFramePr>
          <p:cNvPr id="76859" name="Group 59"/>
          <p:cNvGraphicFramePr>
            <a:graphicFrameLocks noGrp="1"/>
          </p:cNvGraphicFramePr>
          <p:nvPr/>
        </p:nvGraphicFramePr>
        <p:xfrm>
          <a:off x="457200" y="3886200"/>
          <a:ext cx="8407400" cy="2276476"/>
        </p:xfrm>
        <a:graphic>
          <a:graphicData uri="http://schemas.openxmlformats.org/drawingml/2006/table">
            <a:tbl>
              <a:tblPr/>
              <a:tblGrid>
                <a:gridCol w="1219154"/>
                <a:gridCol w="1371548"/>
                <a:gridCol w="208274"/>
                <a:gridCol w="1341386"/>
                <a:gridCol w="1295351"/>
                <a:gridCol w="228591"/>
                <a:gridCol w="1371548"/>
                <a:gridCol w="1371548"/>
              </a:tblGrid>
              <a:tr h="579282">
                <a:tc gridSpan="8">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800" b="1" i="0" u="none" strike="noStrike" cap="none" normalizeH="0" baseline="0" smtClean="0">
                          <a:ln>
                            <a:noFill/>
                          </a:ln>
                          <a:solidFill>
                            <a:schemeClr val="tx1"/>
                          </a:solidFill>
                          <a:effectLst/>
                          <a:latin typeface="Arial" charset="0"/>
                        </a:rPr>
                        <a:t>Balance Sheets of a Bank in a Single-Bank Economy</a:t>
                      </a:r>
                      <a:br>
                        <a:rPr kumimoji="0" lang="en-US" sz="1800" b="1" i="0" u="none" strike="noStrike" cap="none" normalizeH="0" baseline="0" smtClean="0">
                          <a:ln>
                            <a:noFill/>
                          </a:ln>
                          <a:solidFill>
                            <a:schemeClr val="tx1"/>
                          </a:solidFill>
                          <a:effectLst/>
                          <a:latin typeface="Arial" charset="0"/>
                        </a:rPr>
                      </a:br>
                      <a:endParaRPr kumimoji="0" lang="en-US" sz="1400" b="1" i="0" u="none" strike="noStrike" cap="none" normalizeH="0" baseline="0" smtClean="0">
                        <a:ln>
                          <a:noFill/>
                        </a:ln>
                        <a:solidFill>
                          <a:schemeClr val="tx1"/>
                        </a:solidFill>
                        <a:effectLst/>
                        <a:latin typeface="Arial" charset="0"/>
                      </a:endParaRPr>
                    </a:p>
                  </a:txBody>
                  <a:tcPr marL="91437" marR="91437" marT="45733" marB="45733" anchor="ctr" horzOverflow="overflow">
                    <a:lnL cap="flat">
                      <a:noFill/>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alpha val="50000"/>
                      </a:srgb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04885">
                <a:tc gridSpan="8">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400" b="1" i="0" u="none" strike="noStrike" cap="none" normalizeH="0" baseline="0" smtClean="0">
                          <a:ln>
                            <a:noFill/>
                          </a:ln>
                          <a:solidFill>
                            <a:schemeClr val="tx1"/>
                          </a:solidFill>
                          <a:effectLst/>
                          <a:latin typeface="Arial" charset="0"/>
                        </a:rPr>
                        <a:t>In Panel 2, there is an initial deposit of $100.  In Panel 3, the bank has made loans of $400.</a:t>
                      </a:r>
                    </a:p>
                  </a:txBody>
                  <a:tcPr marL="91437" marR="91437" marT="45733" marB="45733" anchor="ctr" horzOverflow="overflow">
                    <a:lnL cap="flat">
                      <a:noFill/>
                    </a:lnL>
                    <a:lnR cap="flat">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65862">
                <a:tc gridSpan="2">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800" b="1" i="0" u="none" strike="noStrike" cap="none" normalizeH="0" baseline="0" smtClean="0">
                          <a:ln>
                            <a:noFill/>
                          </a:ln>
                          <a:solidFill>
                            <a:schemeClr val="tx1"/>
                          </a:solidFill>
                          <a:effectLst/>
                          <a:latin typeface="Arial" charset="0"/>
                        </a:rPr>
                        <a:t>Panel 1</a:t>
                      </a:r>
                    </a:p>
                  </a:txBody>
                  <a:tcPr marL="91437" marR="91437" marT="45733" marB="45733"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solidFill>
                      <a:schemeClr val="bg1">
                        <a:alpha val="50000"/>
                      </a:schemeClr>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endParaRPr kumimoji="0" lang="en-US" sz="1800" b="1" i="0" u="none" strike="noStrike" cap="none" normalizeH="0" baseline="0" smtClean="0">
                        <a:ln>
                          <a:noFill/>
                        </a:ln>
                        <a:solidFill>
                          <a:schemeClr val="tx1"/>
                        </a:solidFill>
                        <a:effectLst/>
                        <a:latin typeface="Arial" charset="0"/>
                      </a:endParaRPr>
                    </a:p>
                  </a:txBody>
                  <a:tcPr marL="91437" marR="91437" marT="45733" marB="45733"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solidFill>
                      <a:schemeClr val="bg1">
                        <a:alpha val="50000"/>
                      </a:schemeClr>
                    </a:solidFill>
                  </a:tcPr>
                </a:tc>
                <a:tc gridSpan="2">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800" b="1" i="0" u="none" strike="noStrike" cap="none" normalizeH="0" baseline="0" smtClean="0">
                          <a:ln>
                            <a:noFill/>
                          </a:ln>
                          <a:solidFill>
                            <a:schemeClr val="tx1"/>
                          </a:solidFill>
                          <a:effectLst/>
                          <a:latin typeface="Arial" charset="0"/>
                        </a:rPr>
                        <a:t>Panel 2</a:t>
                      </a:r>
                    </a:p>
                  </a:txBody>
                  <a:tcPr marL="91437" marR="91437" marT="45733" marB="45733"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solidFill>
                      <a:schemeClr val="bg1">
                        <a:alpha val="50000"/>
                      </a:schemeClr>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endParaRPr kumimoji="0" lang="en-US" sz="1800" b="1" i="0" u="none" strike="noStrike" cap="none" normalizeH="0" baseline="0" smtClean="0">
                        <a:ln>
                          <a:noFill/>
                        </a:ln>
                        <a:solidFill>
                          <a:schemeClr val="tx1"/>
                        </a:solidFill>
                        <a:effectLst/>
                        <a:latin typeface="Arial" charset="0"/>
                      </a:endParaRPr>
                    </a:p>
                  </a:txBody>
                  <a:tcPr marL="91437" marR="91437" marT="45733" marB="45733"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solidFill>
                      <a:schemeClr val="bg1">
                        <a:alpha val="50000"/>
                      </a:schemeClr>
                    </a:solidFill>
                  </a:tcPr>
                </a:tc>
                <a:tc gridSpan="2">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800" b="1" i="0" u="none" strike="noStrike" cap="none" normalizeH="0" baseline="0" smtClean="0">
                          <a:ln>
                            <a:noFill/>
                          </a:ln>
                          <a:solidFill>
                            <a:schemeClr val="tx1"/>
                          </a:solidFill>
                          <a:effectLst/>
                          <a:latin typeface="Arial" charset="0"/>
                        </a:rPr>
                        <a:t>Panel 3</a:t>
                      </a:r>
                    </a:p>
                  </a:txBody>
                  <a:tcPr marL="91437" marR="91437" marT="45733" marB="45733"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solidFill>
                      <a:schemeClr val="bg1">
                        <a:alpha val="50000"/>
                      </a:schemeClr>
                    </a:solidFill>
                  </a:tcPr>
                </a:tc>
                <a:tc hMerge="1">
                  <a:txBody>
                    <a:bodyPr/>
                    <a:lstStyle/>
                    <a:p>
                      <a:endParaRPr lang="en-US"/>
                    </a:p>
                  </a:txBody>
                  <a:tcPr/>
                </a:tc>
              </a:tr>
              <a:tr h="335374">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600" b="1" i="0" u="none" strike="noStrike" cap="none" normalizeH="0" baseline="0" smtClean="0">
                          <a:ln>
                            <a:noFill/>
                          </a:ln>
                          <a:solidFill>
                            <a:schemeClr val="bg1"/>
                          </a:solidFill>
                          <a:effectLst/>
                          <a:latin typeface="Arial" charset="0"/>
                        </a:rPr>
                        <a:t>ASSETS</a:t>
                      </a:r>
                    </a:p>
                  </a:txBody>
                  <a:tcPr marL="0" marR="0" marT="45733" marB="45733" horzOverflow="overflow">
                    <a:lnL cap="flat">
                      <a:noFill/>
                    </a:lnL>
                    <a:lnR cap="flat">
                      <a:noFill/>
                    </a:lnR>
                    <a:lnT cap="flat">
                      <a:noFill/>
                    </a:lnT>
                    <a:lnB w="28575" cap="flat" cmpd="sng" algn="ctr">
                      <a:solidFill>
                        <a:schemeClr val="bg1"/>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600" b="1" i="0" u="none" strike="noStrike" cap="none" normalizeH="0" baseline="0" smtClean="0">
                          <a:ln>
                            <a:noFill/>
                          </a:ln>
                          <a:solidFill>
                            <a:schemeClr val="bg1"/>
                          </a:solidFill>
                          <a:effectLst/>
                          <a:latin typeface="Arial" charset="0"/>
                        </a:rPr>
                        <a:t>LIABILITIES</a:t>
                      </a:r>
                    </a:p>
                  </a:txBody>
                  <a:tcPr marL="0" marR="0" marT="45733" marB="45733" horzOverflow="overflow">
                    <a:lnL cap="flat">
                      <a:noFill/>
                    </a:lnL>
                    <a:lnR cap="flat">
                      <a:noFill/>
                    </a:lnR>
                    <a:lnT cap="flat">
                      <a:noFill/>
                    </a:lnT>
                    <a:lnB w="28575" cap="flat" cmpd="sng" algn="ctr">
                      <a:solidFill>
                        <a:schemeClr val="bg1"/>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endParaRPr kumimoji="0" lang="en-US" sz="1600" b="1" i="0" u="none" strike="noStrike" cap="none" normalizeH="0" baseline="0" smtClean="0">
                        <a:ln>
                          <a:noFill/>
                        </a:ln>
                        <a:solidFill>
                          <a:schemeClr val="bg1"/>
                        </a:solidFill>
                        <a:effectLst/>
                        <a:latin typeface="Arial" charset="0"/>
                      </a:endParaRPr>
                    </a:p>
                  </a:txBody>
                  <a:tcPr marL="0" marR="0" marT="45733" marB="45733" horzOverflow="overflow">
                    <a:lnL cap="flat">
                      <a:noFill/>
                    </a:lnL>
                    <a:lnR cap="flat">
                      <a:noFill/>
                    </a:lnR>
                    <a:lnT cap="flat">
                      <a:noFill/>
                    </a:lnT>
                    <a:lnB cap="flat">
                      <a:noFill/>
                    </a:lnB>
                    <a:lnTlToBr>
                      <a:noFill/>
                    </a:lnTlToBr>
                    <a:lnBlToTr>
                      <a:noFill/>
                    </a:lnBlToTr>
                    <a:solidFill>
                      <a:srgbClr val="333399"/>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600" b="1" i="0" u="none" strike="noStrike" cap="none" normalizeH="0" baseline="0" smtClean="0">
                          <a:ln>
                            <a:noFill/>
                          </a:ln>
                          <a:solidFill>
                            <a:schemeClr val="bg1"/>
                          </a:solidFill>
                          <a:effectLst/>
                          <a:latin typeface="Arial" charset="0"/>
                        </a:rPr>
                        <a:t>ASSETS</a:t>
                      </a:r>
                    </a:p>
                  </a:txBody>
                  <a:tcPr marL="0" marR="0" marT="45733" marB="45733" horzOverflow="overflow">
                    <a:lnL cap="flat">
                      <a:noFill/>
                    </a:lnL>
                    <a:lnR cap="flat">
                      <a:noFill/>
                    </a:lnR>
                    <a:lnT cap="flat">
                      <a:noFill/>
                    </a:lnT>
                    <a:lnB w="28575" cap="flat" cmpd="sng" algn="ctr">
                      <a:solidFill>
                        <a:schemeClr val="bg1"/>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600" b="1" i="0" u="none" strike="noStrike" cap="none" normalizeH="0" baseline="0" smtClean="0">
                          <a:ln>
                            <a:noFill/>
                          </a:ln>
                          <a:solidFill>
                            <a:schemeClr val="bg1"/>
                          </a:solidFill>
                          <a:effectLst/>
                          <a:latin typeface="Arial" charset="0"/>
                        </a:rPr>
                        <a:t>LIABILITIES</a:t>
                      </a:r>
                    </a:p>
                  </a:txBody>
                  <a:tcPr marL="0" marR="0" marT="45733" marB="45733" horzOverflow="overflow">
                    <a:lnL cap="flat">
                      <a:noFill/>
                    </a:lnL>
                    <a:lnR cap="flat">
                      <a:noFill/>
                    </a:lnR>
                    <a:lnT cap="flat">
                      <a:noFill/>
                    </a:lnT>
                    <a:lnB w="28575" cap="flat" cmpd="sng" algn="ctr">
                      <a:solidFill>
                        <a:schemeClr val="bg1"/>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endParaRPr kumimoji="0" lang="en-US" sz="1600" b="1" i="0" u="none" strike="noStrike" cap="none" normalizeH="0" baseline="0" smtClean="0">
                        <a:ln>
                          <a:noFill/>
                        </a:ln>
                        <a:solidFill>
                          <a:schemeClr val="bg1"/>
                        </a:solidFill>
                        <a:effectLst/>
                        <a:latin typeface="Arial" charset="0"/>
                      </a:endParaRPr>
                    </a:p>
                  </a:txBody>
                  <a:tcPr marL="0" marR="0" marT="45733" marB="45733" horzOverflow="overflow">
                    <a:lnL cap="flat">
                      <a:noFill/>
                    </a:lnL>
                    <a:lnR cap="flat">
                      <a:noFill/>
                    </a:lnR>
                    <a:lnT cap="flat">
                      <a:noFill/>
                    </a:lnT>
                    <a:lnB cap="flat">
                      <a:noFill/>
                    </a:lnB>
                    <a:lnTlToBr>
                      <a:noFill/>
                    </a:lnTlToBr>
                    <a:lnBlToTr>
                      <a:noFill/>
                    </a:lnBlToTr>
                    <a:solidFill>
                      <a:srgbClr val="333399"/>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600" b="1" i="0" u="none" strike="noStrike" cap="none" normalizeH="0" baseline="0" smtClean="0">
                          <a:ln>
                            <a:noFill/>
                          </a:ln>
                          <a:solidFill>
                            <a:schemeClr val="bg1"/>
                          </a:solidFill>
                          <a:effectLst/>
                          <a:latin typeface="Arial" charset="0"/>
                        </a:rPr>
                        <a:t>ASSETS</a:t>
                      </a:r>
                    </a:p>
                  </a:txBody>
                  <a:tcPr marL="0" marR="0" marT="45733" marB="45733" horzOverflow="overflow">
                    <a:lnL cap="flat">
                      <a:noFill/>
                    </a:lnL>
                    <a:lnR cap="flat">
                      <a:noFill/>
                    </a:lnR>
                    <a:lnT cap="flat">
                      <a:noFill/>
                    </a:lnT>
                    <a:lnB w="28575" cap="flat" cmpd="sng" algn="ctr">
                      <a:solidFill>
                        <a:schemeClr val="bg1"/>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600" b="1" i="0" u="none" strike="noStrike" cap="none" normalizeH="0" baseline="0" smtClean="0">
                          <a:ln>
                            <a:noFill/>
                          </a:ln>
                          <a:solidFill>
                            <a:schemeClr val="bg1"/>
                          </a:solidFill>
                          <a:effectLst/>
                          <a:latin typeface="Arial" charset="0"/>
                        </a:rPr>
                        <a:t>LIABILITIES</a:t>
                      </a:r>
                    </a:p>
                  </a:txBody>
                  <a:tcPr marL="0" marR="0" marT="45733" marB="45733" horzOverflow="overflow">
                    <a:lnL cap="flat">
                      <a:noFill/>
                    </a:lnL>
                    <a:lnR cap="flat">
                      <a:noFill/>
                    </a:lnR>
                    <a:lnT cap="flat">
                      <a:noFill/>
                    </a:lnT>
                    <a:lnB w="28575" cap="flat" cmpd="sng" algn="ctr">
                      <a:solidFill>
                        <a:schemeClr val="bg1"/>
                      </a:solidFill>
                      <a:prstDash val="solid"/>
                      <a:round/>
                      <a:headEnd type="none" w="med" len="med"/>
                      <a:tailEnd type="none" w="med" len="med"/>
                    </a:lnB>
                    <a:lnTlToBr>
                      <a:noFill/>
                    </a:lnTlToBr>
                    <a:lnBlToTr>
                      <a:noFill/>
                    </a:lnBlToTr>
                    <a:solidFill>
                      <a:srgbClr val="333399"/>
                    </a:solidFill>
                  </a:tcPr>
                </a:tc>
              </a:tr>
              <a:tr h="335374">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Reserves 0</a:t>
                      </a:r>
                    </a:p>
                  </a:txBody>
                  <a:tcPr marL="0" marR="0" marT="45733" marB="45733" horzOverflow="overflow">
                    <a:lnL cap="flat">
                      <a:noFill/>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cap="flat">
                      <a:noFill/>
                    </a:lnB>
                    <a:lnTlToBr>
                      <a:noFill/>
                    </a:lnTlToBr>
                    <a:lnBlToTr>
                      <a:noFill/>
                    </a:lnBlToTr>
                    <a:solidFill>
                      <a:srgbClr val="333399"/>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0 Deposits</a:t>
                      </a:r>
                    </a:p>
                  </a:txBody>
                  <a:tcPr marL="0" marR="0" marT="45733" marB="45733" horzOverflow="overflow">
                    <a:lnL w="12700" cap="flat" cmpd="sng" algn="ctr">
                      <a:solidFill>
                        <a:schemeClr val="bg1"/>
                      </a:solidFill>
                      <a:prstDash val="solid"/>
                      <a:round/>
                      <a:headEnd type="none" w="med" len="med"/>
                      <a:tailEnd type="none" w="med" len="med"/>
                    </a:lnL>
                    <a:lnR cap="flat">
                      <a:noFill/>
                    </a:lnR>
                    <a:lnT w="28575" cap="flat" cmpd="sng" algn="ctr">
                      <a:solidFill>
                        <a:schemeClr val="bg1"/>
                      </a:solidFill>
                      <a:prstDash val="solid"/>
                      <a:round/>
                      <a:headEnd type="none" w="med" len="med"/>
                      <a:tailEnd type="none" w="med" len="med"/>
                    </a:lnT>
                    <a:lnB cap="flat">
                      <a:noFill/>
                    </a:lnB>
                    <a:lnTlToBr>
                      <a:noFill/>
                    </a:lnTlToBr>
                    <a:lnBlToTr>
                      <a:noFill/>
                    </a:lnBlToTr>
                    <a:solidFill>
                      <a:srgbClr val="333399"/>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L="0" marR="0" marT="45733" marB="45733" horzOverflow="overflow">
                    <a:lnL cap="flat">
                      <a:noFill/>
                    </a:lnL>
                    <a:lnR cap="flat">
                      <a:noFill/>
                    </a:lnR>
                    <a:lnT cap="flat">
                      <a:noFill/>
                    </a:lnT>
                    <a:lnB cap="flat">
                      <a:noFill/>
                    </a:lnB>
                    <a:lnTlToBr>
                      <a:noFill/>
                    </a:lnTlToBr>
                    <a:lnBlToTr>
                      <a:noFill/>
                    </a:lnBlToTr>
                    <a:solidFill>
                      <a:srgbClr val="333399"/>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Reserves 100</a:t>
                      </a:r>
                    </a:p>
                  </a:txBody>
                  <a:tcPr marL="0" marR="0" marT="45733" marB="45733" horzOverflow="overflow">
                    <a:lnL cap="flat">
                      <a:noFill/>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cap="flat">
                      <a:noFill/>
                    </a:lnB>
                    <a:lnTlToBr>
                      <a:noFill/>
                    </a:lnTlToBr>
                    <a:lnBlToTr>
                      <a:noFill/>
                    </a:lnBlToTr>
                    <a:solidFill>
                      <a:srgbClr val="333399"/>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100 Deposits</a:t>
                      </a:r>
                    </a:p>
                  </a:txBody>
                  <a:tcPr marL="0" marR="0" marT="45733" marB="45733" horzOverflow="overflow">
                    <a:lnL w="12700" cap="flat" cmpd="sng" algn="ctr">
                      <a:solidFill>
                        <a:schemeClr val="bg1"/>
                      </a:solidFill>
                      <a:prstDash val="solid"/>
                      <a:round/>
                      <a:headEnd type="none" w="med" len="med"/>
                      <a:tailEnd type="none" w="med" len="med"/>
                    </a:lnL>
                    <a:lnR cap="flat">
                      <a:noFill/>
                    </a:lnR>
                    <a:lnT w="28575" cap="flat" cmpd="sng" algn="ctr">
                      <a:solidFill>
                        <a:schemeClr val="bg1"/>
                      </a:solidFill>
                      <a:prstDash val="solid"/>
                      <a:round/>
                      <a:headEnd type="none" w="med" len="med"/>
                      <a:tailEnd type="none" w="med" len="med"/>
                    </a:lnT>
                    <a:lnB cap="flat">
                      <a:noFill/>
                    </a:lnB>
                    <a:lnTlToBr>
                      <a:noFill/>
                    </a:lnTlToBr>
                    <a:lnBlToTr>
                      <a:noFill/>
                    </a:lnBlToTr>
                    <a:solidFill>
                      <a:srgbClr val="333399"/>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L="0" marR="0" marT="45733" marB="45733" horzOverflow="overflow">
                    <a:lnL cap="flat">
                      <a:noFill/>
                    </a:lnL>
                    <a:lnR cap="flat">
                      <a:noFill/>
                    </a:lnR>
                    <a:lnT cap="flat">
                      <a:noFill/>
                    </a:lnT>
                    <a:lnB cap="flat">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Reserves 100</a:t>
                      </a:r>
                    </a:p>
                  </a:txBody>
                  <a:tcPr marL="0" marR="45718" marT="45733" marB="45733" horzOverflow="overflow">
                    <a:lnL cap="flat">
                      <a:noFill/>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cap="flat">
                      <a:noFill/>
                    </a:lnB>
                    <a:lnTlToBr>
                      <a:noFill/>
                    </a:lnTlToBr>
                    <a:lnBlToTr>
                      <a:noFill/>
                    </a:lnBlToTr>
                    <a:solidFill>
                      <a:srgbClr val="333399"/>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500 Deposits</a:t>
                      </a:r>
                    </a:p>
                  </a:txBody>
                  <a:tcPr marL="0" marR="0" marT="45733" marB="45733" horzOverflow="overflow">
                    <a:lnL w="12700" cap="flat" cmpd="sng" algn="ctr">
                      <a:solidFill>
                        <a:schemeClr val="bg1"/>
                      </a:solidFill>
                      <a:prstDash val="solid"/>
                      <a:round/>
                      <a:headEnd type="none" w="med" len="med"/>
                      <a:tailEnd type="none" w="med" len="med"/>
                    </a:lnL>
                    <a:lnR cap="flat">
                      <a:noFill/>
                    </a:lnR>
                    <a:lnT w="28575" cap="flat" cmpd="sng" algn="ctr">
                      <a:solidFill>
                        <a:schemeClr val="bg1"/>
                      </a:solidFill>
                      <a:prstDash val="solid"/>
                      <a:round/>
                      <a:headEnd type="none" w="med" len="med"/>
                      <a:tailEnd type="none" w="med" len="med"/>
                    </a:lnT>
                    <a:lnB cap="flat">
                      <a:noFill/>
                    </a:lnB>
                    <a:lnTlToBr>
                      <a:noFill/>
                    </a:lnTlToBr>
                    <a:lnBlToTr>
                      <a:noFill/>
                    </a:lnBlToTr>
                    <a:solidFill>
                      <a:srgbClr val="333399"/>
                    </a:solidFill>
                  </a:tcPr>
                </a:tc>
              </a:tr>
              <a:tr h="355699">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L="91437" marR="91437" marT="45733" marB="45733" horzOverflow="overflow">
                    <a:lnL cap="flat">
                      <a:noFill/>
                    </a:lnL>
                    <a:lnR w="12700" cap="flat" cmpd="sng" algn="ctr">
                      <a:solidFill>
                        <a:schemeClr val="bg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L="91437" marR="91437" marT="45733" marB="45733" horzOverflow="overflow">
                    <a:lnL w="12700" cap="flat" cmpd="sng" algn="ctr">
                      <a:solidFill>
                        <a:schemeClr val="bg1"/>
                      </a:solidFill>
                      <a:prstDash val="solid"/>
                      <a:round/>
                      <a:headEnd type="none" w="med" len="med"/>
                      <a:tailEnd type="none" w="med" len="med"/>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L="91437" marR="91437" marT="45733" marB="45733" horzOverflow="overflow">
                    <a:lnL cap="flat">
                      <a:noFill/>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L="91437" marR="91437" marT="45733" marB="45733" horzOverflow="overflow">
                    <a:lnL cap="flat">
                      <a:noFill/>
                    </a:lnL>
                    <a:lnR w="12700" cap="flat" cmpd="sng" algn="ctr">
                      <a:solidFill>
                        <a:schemeClr val="bg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L="91437" marR="91437" marT="45733" marB="45733" horzOverflow="overflow">
                    <a:lnL w="12700" cap="flat" cmpd="sng" algn="ctr">
                      <a:solidFill>
                        <a:schemeClr val="bg1"/>
                      </a:solidFill>
                      <a:prstDash val="solid"/>
                      <a:round/>
                      <a:headEnd type="none" w="med" len="med"/>
                      <a:tailEnd type="none" w="med" len="med"/>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L="91437" marR="91437" marT="45733" marB="45733" horzOverflow="overflow">
                    <a:lnL cap="flat">
                      <a:noFill/>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600" b="0" i="0" u="none" strike="noStrike" cap="none" normalizeH="0" baseline="0" smtClean="0">
                          <a:ln>
                            <a:noFill/>
                          </a:ln>
                          <a:solidFill>
                            <a:schemeClr val="bg1"/>
                          </a:solidFill>
                          <a:effectLst/>
                          <a:latin typeface="Arial" charset="0"/>
                        </a:rPr>
                        <a:t>Loans 400</a:t>
                      </a:r>
                    </a:p>
                  </a:txBody>
                  <a:tcPr marL="0" marR="27431" marT="45733" marB="45733" horzOverflow="overflow">
                    <a:lnL cap="flat">
                      <a:noFill/>
                    </a:lnL>
                    <a:lnR w="12700" cap="flat" cmpd="sng" algn="ctr">
                      <a:solidFill>
                        <a:schemeClr val="bg1"/>
                      </a:solidFill>
                      <a:prstDash val="solid"/>
                      <a:round/>
                      <a:headEnd type="none" w="med" len="med"/>
                      <a:tailEnd type="none" w="med" len="med"/>
                    </a:lnR>
                    <a:lnT cap="flat">
                      <a:noFill/>
                    </a:lnT>
                    <a:lnB w="28575" cap="flat" cmpd="sng" algn="ctr">
                      <a:solidFill>
                        <a:schemeClr val="tx1"/>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L="91437" marR="91437" marT="45733" marB="45733" horzOverflow="overflow">
                    <a:lnL w="12700" cap="flat" cmpd="sng" algn="ctr">
                      <a:solidFill>
                        <a:schemeClr val="bg1"/>
                      </a:solidFill>
                      <a:prstDash val="solid"/>
                      <a:round/>
                      <a:headEnd type="none" w="med" len="med"/>
                      <a:tailEnd type="none" w="med" len="med"/>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solidFill>
                      <a:srgbClr val="333399"/>
                    </a:solidFill>
                  </a:tcPr>
                </a:tc>
              </a:tr>
            </a:tbl>
          </a:graphicData>
        </a:graphic>
      </p:graphicFrame>
    </p:spTree>
    <p:extLst>
      <p:ext uri="{BB962C8B-B14F-4D97-AF65-F5344CB8AC3E}">
        <p14:creationId xmlns:p14="http://schemas.microsoft.com/office/powerpoint/2010/main" val="30511765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lide Number Placeholder 3"/>
          <p:cNvSpPr>
            <a:spLocks noGrp="1"/>
          </p:cNvSpPr>
          <p:nvPr>
            <p:ph type="sldNum" sz="quarter" idx="10"/>
          </p:nvPr>
        </p:nvSpPr>
        <p:spPr/>
        <p:txBody>
          <a:bodyPr/>
          <a:lstStyle/>
          <a:p>
            <a:pPr>
              <a:defRPr/>
            </a:pPr>
            <a:fld id="{BA3CF9E0-1C7C-4EB5-8BD1-519DA6D66BC9}" type="slidenum">
              <a:rPr lang="en-US"/>
              <a:pPr>
                <a:defRPr/>
              </a:pPr>
              <a:t>23</a:t>
            </a:fld>
            <a:r>
              <a:rPr lang="en-US"/>
              <a:t> of 42</a:t>
            </a:r>
          </a:p>
        </p:txBody>
      </p:sp>
      <p:sp>
        <p:nvSpPr>
          <p:cNvPr id="24579" name="Rectangle 2"/>
          <p:cNvSpPr>
            <a:spLocks noGrp="1" noChangeArrowheads="1"/>
          </p:cNvSpPr>
          <p:nvPr>
            <p:ph type="title"/>
          </p:nvPr>
        </p:nvSpPr>
        <p:spPr/>
        <p:txBody>
          <a:bodyPr/>
          <a:lstStyle/>
          <a:p>
            <a:pPr algn="l" eaLnBrk="1" hangingPunct="1"/>
            <a:r>
              <a:rPr lang="en-US" dirty="0" smtClean="0">
                <a:solidFill>
                  <a:srgbClr val="FF0000"/>
                </a:solidFill>
              </a:rPr>
              <a:t>THE MONEY MULTIPLIER</a:t>
            </a:r>
          </a:p>
        </p:txBody>
      </p:sp>
      <p:sp>
        <p:nvSpPr>
          <p:cNvPr id="24580" name="Rectangle 3"/>
          <p:cNvSpPr>
            <a:spLocks noGrp="1" noChangeArrowheads="1"/>
          </p:cNvSpPr>
          <p:nvPr>
            <p:ph type="body" idx="1"/>
          </p:nvPr>
        </p:nvSpPr>
        <p:spPr>
          <a:xfrm>
            <a:off x="2895600" y="1371600"/>
            <a:ext cx="6019800" cy="1828800"/>
          </a:xfrm>
        </p:spPr>
        <p:txBody>
          <a:bodyPr>
            <a:noAutofit/>
          </a:bodyPr>
          <a:lstStyle/>
          <a:p>
            <a:pPr eaLnBrk="1" hangingPunct="1"/>
            <a:r>
              <a:rPr lang="en-US" sz="2800" b="1" dirty="0" smtClean="0">
                <a:solidFill>
                  <a:schemeClr val="tx2"/>
                </a:solidFill>
                <a:latin typeface="Times New Roman" pitchFamily="18" charset="0"/>
                <a:cs typeface="Times New Roman" pitchFamily="18" charset="0"/>
              </a:rPr>
              <a:t>The money multiplier is the multiple by which deposits can increase for every dollar increase in reserves.</a:t>
            </a:r>
          </a:p>
        </p:txBody>
      </p:sp>
      <p:sp>
        <p:nvSpPr>
          <p:cNvPr id="34820" name="Rectangle 4"/>
          <p:cNvSpPr>
            <a:spLocks noChangeArrowheads="1"/>
          </p:cNvSpPr>
          <p:nvPr/>
        </p:nvSpPr>
        <p:spPr bwMode="auto">
          <a:xfrm>
            <a:off x="914400" y="4191000"/>
            <a:ext cx="78486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5000"/>
              </a:spcBef>
              <a:spcAft>
                <a:spcPct val="25000"/>
              </a:spcAft>
              <a:buFontTx/>
              <a:buChar char="•"/>
            </a:pPr>
            <a:r>
              <a:rPr lang="en-US" sz="2400" b="1" dirty="0">
                <a:solidFill>
                  <a:schemeClr val="tx2"/>
                </a:solidFill>
                <a:latin typeface="Times New Roman" pitchFamily="18" charset="0"/>
                <a:cs typeface="Times New Roman" pitchFamily="18" charset="0"/>
              </a:rPr>
              <a:t>In the example above, the required reserve ratio is 20%.  Each dollar increase in reserves could cause an increase in deposits of $5 when there is no leakage out of the system.  An additional $100 of reserves result in additional deposits of $500.</a:t>
            </a:r>
          </a:p>
        </p:txBody>
      </p:sp>
      <p:graphicFrame>
        <p:nvGraphicFramePr>
          <p:cNvPr id="34821" name="Object 5"/>
          <p:cNvGraphicFramePr>
            <a:graphicFrameLocks noChangeAspect="1"/>
          </p:cNvGraphicFramePr>
          <p:nvPr/>
        </p:nvGraphicFramePr>
        <p:xfrm>
          <a:off x="3352800" y="3200400"/>
          <a:ext cx="5143500" cy="808038"/>
        </p:xfrm>
        <a:graphic>
          <a:graphicData uri="http://schemas.openxmlformats.org/presentationml/2006/ole">
            <mc:AlternateContent xmlns:mc="http://schemas.openxmlformats.org/markup-compatibility/2006">
              <mc:Choice xmlns:v="urn:schemas-microsoft-com:vml" Requires="v">
                <p:oleObj spid="_x0000_s2142" name="Equation" r:id="rId3" imgW="2667000" imgH="419100" progId="">
                  <p:embed/>
                </p:oleObj>
              </mc:Choice>
              <mc:Fallback>
                <p:oleObj name="Equation" r:id="rId3" imgW="2667000" imgH="419100" progId="">
                  <p:embed/>
                  <p:pic>
                    <p:nvPicPr>
                      <p:cNvPr id="0" name="Picture 8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3200400"/>
                        <a:ext cx="5143500" cy="808038"/>
                      </a:xfrm>
                      <a:prstGeom prst="rect">
                        <a:avLst/>
                      </a:prstGeom>
                      <a:solidFill>
                        <a:srgbClr val="333399">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4583" name="Group 40"/>
          <p:cNvGrpSpPr>
            <a:grpSpLocks/>
          </p:cNvGrpSpPr>
          <p:nvPr/>
        </p:nvGrpSpPr>
        <p:grpSpPr bwMode="auto">
          <a:xfrm>
            <a:off x="609600" y="1827213"/>
            <a:ext cx="2286000" cy="1905000"/>
            <a:chOff x="2232" y="3072"/>
            <a:chExt cx="1296" cy="1082"/>
          </a:xfrm>
        </p:grpSpPr>
        <p:grpSp>
          <p:nvGrpSpPr>
            <p:cNvPr id="24584" name="Group 41"/>
            <p:cNvGrpSpPr>
              <a:grpSpLocks/>
            </p:cNvGrpSpPr>
            <p:nvPr/>
          </p:nvGrpSpPr>
          <p:grpSpPr bwMode="auto">
            <a:xfrm>
              <a:off x="2232" y="3072"/>
              <a:ext cx="1296" cy="1082"/>
              <a:chOff x="2232" y="3072"/>
              <a:chExt cx="1296" cy="1082"/>
            </a:xfrm>
          </p:grpSpPr>
          <p:sp>
            <p:nvSpPr>
              <p:cNvPr id="24586" name="Rectangle 42"/>
              <p:cNvSpPr>
                <a:spLocks noChangeArrowheads="1"/>
              </p:cNvSpPr>
              <p:nvPr/>
            </p:nvSpPr>
            <p:spPr bwMode="auto">
              <a:xfrm>
                <a:off x="3258" y="4039"/>
                <a:ext cx="270" cy="115"/>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spcBef>
                    <a:spcPct val="25000"/>
                  </a:spcBef>
                  <a:spcAft>
                    <a:spcPct val="45000"/>
                  </a:spcAft>
                </a:pPr>
                <a:r>
                  <a:rPr lang="en-US" sz="1200" b="1">
                    <a:latin typeface="Arial" charset="0"/>
                  </a:rPr>
                  <a:t>.00</a:t>
                </a:r>
              </a:p>
            </p:txBody>
          </p:sp>
          <p:sp>
            <p:nvSpPr>
              <p:cNvPr id="24587" name="Rectangle 43"/>
              <p:cNvSpPr>
                <a:spLocks noChangeArrowheads="1"/>
              </p:cNvSpPr>
              <p:nvPr/>
            </p:nvSpPr>
            <p:spPr bwMode="auto">
              <a:xfrm>
                <a:off x="2934" y="4039"/>
                <a:ext cx="324" cy="115"/>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r">
                  <a:spcBef>
                    <a:spcPct val="25000"/>
                  </a:spcBef>
                  <a:spcAft>
                    <a:spcPct val="45000"/>
                  </a:spcAft>
                </a:pPr>
                <a:r>
                  <a:rPr lang="en-US" sz="1200" b="1">
                    <a:latin typeface="Arial" charset="0"/>
                  </a:rPr>
                  <a:t>500</a:t>
                </a:r>
              </a:p>
            </p:txBody>
          </p:sp>
          <p:sp>
            <p:nvSpPr>
              <p:cNvPr id="24588" name="Rectangle 44"/>
              <p:cNvSpPr>
                <a:spLocks noChangeArrowheads="1"/>
              </p:cNvSpPr>
              <p:nvPr/>
            </p:nvSpPr>
            <p:spPr bwMode="auto">
              <a:xfrm>
                <a:off x="2232" y="4039"/>
                <a:ext cx="702" cy="115"/>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spcBef>
                    <a:spcPct val="25000"/>
                  </a:spcBef>
                  <a:spcAft>
                    <a:spcPct val="45000"/>
                  </a:spcAft>
                </a:pPr>
                <a:r>
                  <a:rPr lang="en-US" sz="1200" b="1">
                    <a:latin typeface="Arial" charset="0"/>
                  </a:rPr>
                  <a:t>Total</a:t>
                </a:r>
              </a:p>
            </p:txBody>
          </p:sp>
          <p:sp>
            <p:nvSpPr>
              <p:cNvPr id="24589" name="Rectangle 45"/>
              <p:cNvSpPr>
                <a:spLocks noChangeArrowheads="1"/>
              </p:cNvSpPr>
              <p:nvPr/>
            </p:nvSpPr>
            <p:spPr bwMode="auto">
              <a:xfrm>
                <a:off x="2934" y="3694"/>
                <a:ext cx="594" cy="345"/>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spcBef>
                    <a:spcPct val="25000"/>
                  </a:spcBef>
                  <a:spcAft>
                    <a:spcPct val="45000"/>
                  </a:spcAft>
                </a:pPr>
                <a:r>
                  <a:rPr lang="en-US" sz="1200" b="1">
                    <a:latin typeface="Arial" charset="0"/>
                  </a:rPr>
                  <a:t>.</a:t>
                </a:r>
                <a:br>
                  <a:rPr lang="en-US" sz="1200" b="1">
                    <a:latin typeface="Arial" charset="0"/>
                  </a:rPr>
                </a:br>
                <a:r>
                  <a:rPr lang="en-US" sz="1200" b="1">
                    <a:latin typeface="Arial" charset="0"/>
                  </a:rPr>
                  <a:t>.</a:t>
                </a:r>
                <a:br>
                  <a:rPr lang="en-US" sz="1200" b="1">
                    <a:latin typeface="Arial" charset="0"/>
                  </a:rPr>
                </a:br>
                <a:r>
                  <a:rPr lang="en-US" sz="1200" b="1">
                    <a:latin typeface="Arial" charset="0"/>
                  </a:rPr>
                  <a:t>.</a:t>
                </a:r>
              </a:p>
            </p:txBody>
          </p:sp>
          <p:sp>
            <p:nvSpPr>
              <p:cNvPr id="24590" name="Rectangle 46"/>
              <p:cNvSpPr>
                <a:spLocks noChangeArrowheads="1"/>
              </p:cNvSpPr>
              <p:nvPr/>
            </p:nvSpPr>
            <p:spPr bwMode="auto">
              <a:xfrm>
                <a:off x="2232" y="3694"/>
                <a:ext cx="702" cy="345"/>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spcBef>
                    <a:spcPct val="25000"/>
                  </a:spcBef>
                  <a:spcAft>
                    <a:spcPct val="45000"/>
                  </a:spcAft>
                </a:pPr>
                <a:r>
                  <a:rPr lang="en-US" sz="1200" b="1">
                    <a:latin typeface="Arial" charset="0"/>
                  </a:rPr>
                  <a:t>.</a:t>
                </a:r>
                <a:br>
                  <a:rPr lang="en-US" sz="1200" b="1">
                    <a:latin typeface="Arial" charset="0"/>
                  </a:rPr>
                </a:br>
                <a:r>
                  <a:rPr lang="en-US" sz="1200" b="1">
                    <a:latin typeface="Arial" charset="0"/>
                  </a:rPr>
                  <a:t>.</a:t>
                </a:r>
                <a:br>
                  <a:rPr lang="en-US" sz="1200" b="1">
                    <a:latin typeface="Arial" charset="0"/>
                  </a:rPr>
                </a:br>
                <a:r>
                  <a:rPr lang="en-US" sz="1200" b="1">
                    <a:latin typeface="Arial" charset="0"/>
                  </a:rPr>
                  <a:t>.</a:t>
                </a:r>
              </a:p>
            </p:txBody>
          </p:sp>
          <p:sp>
            <p:nvSpPr>
              <p:cNvPr id="24591" name="Rectangle 47"/>
              <p:cNvSpPr>
                <a:spLocks noChangeArrowheads="1"/>
              </p:cNvSpPr>
              <p:nvPr/>
            </p:nvSpPr>
            <p:spPr bwMode="auto">
              <a:xfrm>
                <a:off x="3258" y="3563"/>
                <a:ext cx="270" cy="131"/>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spcBef>
                    <a:spcPct val="25000"/>
                  </a:spcBef>
                  <a:spcAft>
                    <a:spcPct val="45000"/>
                  </a:spcAft>
                </a:pPr>
                <a:r>
                  <a:rPr lang="en-US" sz="1200" b="1">
                    <a:latin typeface="Arial" charset="0"/>
                  </a:rPr>
                  <a:t>.20</a:t>
                </a:r>
              </a:p>
            </p:txBody>
          </p:sp>
          <p:sp>
            <p:nvSpPr>
              <p:cNvPr id="24592" name="Rectangle 48"/>
              <p:cNvSpPr>
                <a:spLocks noChangeArrowheads="1"/>
              </p:cNvSpPr>
              <p:nvPr/>
            </p:nvSpPr>
            <p:spPr bwMode="auto">
              <a:xfrm>
                <a:off x="2934" y="3563"/>
                <a:ext cx="324" cy="131"/>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r">
                  <a:spcBef>
                    <a:spcPct val="25000"/>
                  </a:spcBef>
                  <a:spcAft>
                    <a:spcPct val="45000"/>
                  </a:spcAft>
                </a:pPr>
                <a:r>
                  <a:rPr lang="en-US" sz="1200" b="1">
                    <a:latin typeface="Arial" charset="0"/>
                  </a:rPr>
                  <a:t>51</a:t>
                </a:r>
              </a:p>
            </p:txBody>
          </p:sp>
          <p:sp>
            <p:nvSpPr>
              <p:cNvPr id="24593" name="Rectangle 49"/>
              <p:cNvSpPr>
                <a:spLocks noChangeArrowheads="1"/>
              </p:cNvSpPr>
              <p:nvPr/>
            </p:nvSpPr>
            <p:spPr bwMode="auto">
              <a:xfrm>
                <a:off x="2232" y="3563"/>
                <a:ext cx="702" cy="131"/>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spcBef>
                    <a:spcPct val="25000"/>
                  </a:spcBef>
                  <a:spcAft>
                    <a:spcPct val="45000"/>
                  </a:spcAft>
                </a:pPr>
                <a:r>
                  <a:rPr lang="en-US" sz="1200" b="1">
                    <a:latin typeface="Arial" charset="0"/>
                  </a:rPr>
                  <a:t>Bank 4</a:t>
                </a:r>
              </a:p>
            </p:txBody>
          </p:sp>
          <p:sp>
            <p:nvSpPr>
              <p:cNvPr id="24594" name="Rectangle 50"/>
              <p:cNvSpPr>
                <a:spLocks noChangeArrowheads="1"/>
              </p:cNvSpPr>
              <p:nvPr/>
            </p:nvSpPr>
            <p:spPr bwMode="auto">
              <a:xfrm>
                <a:off x="3258" y="3448"/>
                <a:ext cx="270" cy="115"/>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spcBef>
                    <a:spcPct val="25000"/>
                  </a:spcBef>
                  <a:spcAft>
                    <a:spcPct val="45000"/>
                  </a:spcAft>
                </a:pPr>
                <a:endParaRPr lang="en-US" sz="1200" b="1">
                  <a:latin typeface="Arial" charset="0"/>
                </a:endParaRPr>
              </a:p>
            </p:txBody>
          </p:sp>
          <p:sp>
            <p:nvSpPr>
              <p:cNvPr id="24595" name="Rectangle 51"/>
              <p:cNvSpPr>
                <a:spLocks noChangeArrowheads="1"/>
              </p:cNvSpPr>
              <p:nvPr/>
            </p:nvSpPr>
            <p:spPr bwMode="auto">
              <a:xfrm>
                <a:off x="2934" y="3448"/>
                <a:ext cx="324" cy="115"/>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r">
                  <a:spcBef>
                    <a:spcPct val="25000"/>
                  </a:spcBef>
                  <a:spcAft>
                    <a:spcPct val="45000"/>
                  </a:spcAft>
                </a:pPr>
                <a:r>
                  <a:rPr lang="en-US" sz="1200" b="1">
                    <a:latin typeface="Arial" charset="0"/>
                  </a:rPr>
                  <a:t>64</a:t>
                </a:r>
              </a:p>
            </p:txBody>
          </p:sp>
          <p:sp>
            <p:nvSpPr>
              <p:cNvPr id="24596" name="Rectangle 52"/>
              <p:cNvSpPr>
                <a:spLocks noChangeArrowheads="1"/>
              </p:cNvSpPr>
              <p:nvPr/>
            </p:nvSpPr>
            <p:spPr bwMode="auto">
              <a:xfrm>
                <a:off x="2232" y="3448"/>
                <a:ext cx="702" cy="115"/>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spcBef>
                    <a:spcPct val="25000"/>
                  </a:spcBef>
                  <a:spcAft>
                    <a:spcPct val="45000"/>
                  </a:spcAft>
                </a:pPr>
                <a:r>
                  <a:rPr lang="en-US" sz="1200" b="1">
                    <a:latin typeface="Arial" charset="0"/>
                  </a:rPr>
                  <a:t>Bank 3</a:t>
                </a:r>
              </a:p>
            </p:txBody>
          </p:sp>
          <p:sp>
            <p:nvSpPr>
              <p:cNvPr id="24597" name="Rectangle 53"/>
              <p:cNvSpPr>
                <a:spLocks noChangeArrowheads="1"/>
              </p:cNvSpPr>
              <p:nvPr/>
            </p:nvSpPr>
            <p:spPr bwMode="auto">
              <a:xfrm>
                <a:off x="3258" y="3317"/>
                <a:ext cx="270" cy="131"/>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spcBef>
                    <a:spcPct val="25000"/>
                  </a:spcBef>
                  <a:spcAft>
                    <a:spcPct val="45000"/>
                  </a:spcAft>
                </a:pPr>
                <a:endParaRPr lang="en-US" sz="1200" b="1">
                  <a:latin typeface="Arial" charset="0"/>
                </a:endParaRPr>
              </a:p>
            </p:txBody>
          </p:sp>
          <p:sp>
            <p:nvSpPr>
              <p:cNvPr id="24598" name="Rectangle 54"/>
              <p:cNvSpPr>
                <a:spLocks noChangeArrowheads="1"/>
              </p:cNvSpPr>
              <p:nvPr/>
            </p:nvSpPr>
            <p:spPr bwMode="auto">
              <a:xfrm>
                <a:off x="2934" y="3317"/>
                <a:ext cx="324" cy="131"/>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r">
                  <a:spcBef>
                    <a:spcPct val="25000"/>
                  </a:spcBef>
                  <a:spcAft>
                    <a:spcPct val="45000"/>
                  </a:spcAft>
                </a:pPr>
                <a:r>
                  <a:rPr lang="en-US" sz="1200" b="1">
                    <a:latin typeface="Arial" charset="0"/>
                  </a:rPr>
                  <a:t>80</a:t>
                </a:r>
              </a:p>
            </p:txBody>
          </p:sp>
          <p:sp>
            <p:nvSpPr>
              <p:cNvPr id="24599" name="Rectangle 55"/>
              <p:cNvSpPr>
                <a:spLocks noChangeArrowheads="1"/>
              </p:cNvSpPr>
              <p:nvPr/>
            </p:nvSpPr>
            <p:spPr bwMode="auto">
              <a:xfrm>
                <a:off x="2232" y="3317"/>
                <a:ext cx="702" cy="131"/>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spcBef>
                    <a:spcPct val="25000"/>
                  </a:spcBef>
                  <a:spcAft>
                    <a:spcPct val="45000"/>
                  </a:spcAft>
                </a:pPr>
                <a:r>
                  <a:rPr lang="en-US" sz="1200" b="1">
                    <a:latin typeface="Arial" charset="0"/>
                  </a:rPr>
                  <a:t>Bank 2</a:t>
                </a:r>
              </a:p>
            </p:txBody>
          </p:sp>
          <p:sp>
            <p:nvSpPr>
              <p:cNvPr id="24600" name="Rectangle 56"/>
              <p:cNvSpPr>
                <a:spLocks noChangeArrowheads="1"/>
              </p:cNvSpPr>
              <p:nvPr/>
            </p:nvSpPr>
            <p:spPr bwMode="auto">
              <a:xfrm>
                <a:off x="3258" y="3187"/>
                <a:ext cx="270" cy="130"/>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spcBef>
                    <a:spcPct val="25000"/>
                  </a:spcBef>
                  <a:spcAft>
                    <a:spcPct val="45000"/>
                  </a:spcAft>
                </a:pPr>
                <a:endParaRPr lang="en-US" sz="1200" b="1">
                  <a:latin typeface="Arial" charset="0"/>
                </a:endParaRPr>
              </a:p>
            </p:txBody>
          </p:sp>
          <p:sp>
            <p:nvSpPr>
              <p:cNvPr id="24601" name="Rectangle 57"/>
              <p:cNvSpPr>
                <a:spLocks noChangeArrowheads="1"/>
              </p:cNvSpPr>
              <p:nvPr/>
            </p:nvSpPr>
            <p:spPr bwMode="auto">
              <a:xfrm>
                <a:off x="2934" y="3187"/>
                <a:ext cx="324" cy="130"/>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r">
                  <a:spcBef>
                    <a:spcPct val="25000"/>
                  </a:spcBef>
                  <a:spcAft>
                    <a:spcPct val="45000"/>
                  </a:spcAft>
                </a:pPr>
                <a:r>
                  <a:rPr lang="en-US" sz="1200" b="1">
                    <a:latin typeface="Arial" charset="0"/>
                  </a:rPr>
                  <a:t>100</a:t>
                </a:r>
              </a:p>
            </p:txBody>
          </p:sp>
          <p:sp>
            <p:nvSpPr>
              <p:cNvPr id="24602" name="Rectangle 58"/>
              <p:cNvSpPr>
                <a:spLocks noChangeArrowheads="1"/>
              </p:cNvSpPr>
              <p:nvPr/>
            </p:nvSpPr>
            <p:spPr bwMode="auto">
              <a:xfrm>
                <a:off x="2232" y="3187"/>
                <a:ext cx="702" cy="130"/>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spcBef>
                    <a:spcPct val="25000"/>
                  </a:spcBef>
                  <a:spcAft>
                    <a:spcPct val="45000"/>
                  </a:spcAft>
                </a:pPr>
                <a:r>
                  <a:rPr lang="en-US" sz="1200" b="1">
                    <a:latin typeface="Arial" charset="0"/>
                  </a:rPr>
                  <a:t>Bank 1</a:t>
                </a:r>
              </a:p>
            </p:txBody>
          </p:sp>
          <p:sp>
            <p:nvSpPr>
              <p:cNvPr id="24603" name="Rectangle 59"/>
              <p:cNvSpPr>
                <a:spLocks noChangeArrowheads="1"/>
              </p:cNvSpPr>
              <p:nvPr/>
            </p:nvSpPr>
            <p:spPr bwMode="auto">
              <a:xfrm>
                <a:off x="2934" y="3072"/>
                <a:ext cx="594" cy="115"/>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spcBef>
                    <a:spcPct val="25000"/>
                  </a:spcBef>
                  <a:spcAft>
                    <a:spcPct val="45000"/>
                  </a:spcAft>
                </a:pPr>
                <a:r>
                  <a:rPr lang="en-US" sz="1200" b="1">
                    <a:latin typeface="Arial" charset="0"/>
                  </a:rPr>
                  <a:t>Deposits</a:t>
                </a:r>
              </a:p>
            </p:txBody>
          </p:sp>
          <p:sp>
            <p:nvSpPr>
              <p:cNvPr id="24604" name="Rectangle 60"/>
              <p:cNvSpPr>
                <a:spLocks noChangeArrowheads="1"/>
              </p:cNvSpPr>
              <p:nvPr/>
            </p:nvSpPr>
            <p:spPr bwMode="auto">
              <a:xfrm>
                <a:off x="2232" y="3072"/>
                <a:ext cx="702" cy="115"/>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spcBef>
                    <a:spcPct val="25000"/>
                  </a:spcBef>
                  <a:spcAft>
                    <a:spcPct val="45000"/>
                  </a:spcAft>
                </a:pPr>
                <a:r>
                  <a:rPr lang="en-US" sz="1200" b="1">
                    <a:latin typeface="Arial" charset="0"/>
                  </a:rPr>
                  <a:t>Summary:</a:t>
                </a:r>
              </a:p>
            </p:txBody>
          </p:sp>
          <p:sp>
            <p:nvSpPr>
              <p:cNvPr id="24605" name="Line 61"/>
              <p:cNvSpPr>
                <a:spLocks noChangeShapeType="1"/>
              </p:cNvSpPr>
              <p:nvPr/>
            </p:nvSpPr>
            <p:spPr bwMode="auto">
              <a:xfrm>
                <a:off x="2232" y="3072"/>
                <a:ext cx="1296"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24606" name="Line 62"/>
              <p:cNvSpPr>
                <a:spLocks noChangeShapeType="1"/>
              </p:cNvSpPr>
              <p:nvPr/>
            </p:nvSpPr>
            <p:spPr bwMode="auto">
              <a:xfrm>
                <a:off x="2232" y="3187"/>
                <a:ext cx="1296"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24607" name="Line 63"/>
              <p:cNvSpPr>
                <a:spLocks noChangeShapeType="1"/>
              </p:cNvSpPr>
              <p:nvPr/>
            </p:nvSpPr>
            <p:spPr bwMode="auto">
              <a:xfrm>
                <a:off x="2232" y="3317"/>
                <a:ext cx="1296"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24608" name="Line 64"/>
              <p:cNvSpPr>
                <a:spLocks noChangeShapeType="1"/>
              </p:cNvSpPr>
              <p:nvPr/>
            </p:nvSpPr>
            <p:spPr bwMode="auto">
              <a:xfrm>
                <a:off x="2232" y="3448"/>
                <a:ext cx="1296"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24609" name="Line 65"/>
              <p:cNvSpPr>
                <a:spLocks noChangeShapeType="1"/>
              </p:cNvSpPr>
              <p:nvPr/>
            </p:nvSpPr>
            <p:spPr bwMode="auto">
              <a:xfrm>
                <a:off x="2232" y="3563"/>
                <a:ext cx="1296"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24610" name="Line 66"/>
              <p:cNvSpPr>
                <a:spLocks noChangeShapeType="1"/>
              </p:cNvSpPr>
              <p:nvPr/>
            </p:nvSpPr>
            <p:spPr bwMode="auto">
              <a:xfrm>
                <a:off x="2232" y="3694"/>
                <a:ext cx="1296"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24611" name="Line 67"/>
              <p:cNvSpPr>
                <a:spLocks noChangeShapeType="1"/>
              </p:cNvSpPr>
              <p:nvPr/>
            </p:nvSpPr>
            <p:spPr bwMode="auto">
              <a:xfrm>
                <a:off x="2232" y="4039"/>
                <a:ext cx="1296"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24612" name="Line 68"/>
              <p:cNvSpPr>
                <a:spLocks noChangeShapeType="1"/>
              </p:cNvSpPr>
              <p:nvPr/>
            </p:nvSpPr>
            <p:spPr bwMode="auto">
              <a:xfrm>
                <a:off x="2232" y="4154"/>
                <a:ext cx="1296"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24613" name="Line 69"/>
              <p:cNvSpPr>
                <a:spLocks noChangeShapeType="1"/>
              </p:cNvSpPr>
              <p:nvPr/>
            </p:nvSpPr>
            <p:spPr bwMode="auto">
              <a:xfrm>
                <a:off x="2232" y="3072"/>
                <a:ext cx="0" cy="108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24614" name="Line 70"/>
              <p:cNvSpPr>
                <a:spLocks noChangeShapeType="1"/>
              </p:cNvSpPr>
              <p:nvPr/>
            </p:nvSpPr>
            <p:spPr bwMode="auto">
              <a:xfrm>
                <a:off x="2934" y="3072"/>
                <a:ext cx="0" cy="108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24615" name="Line 71"/>
              <p:cNvSpPr>
                <a:spLocks noChangeShapeType="1"/>
              </p:cNvSpPr>
              <p:nvPr/>
            </p:nvSpPr>
            <p:spPr bwMode="auto">
              <a:xfrm>
                <a:off x="3528" y="3072"/>
                <a:ext cx="0" cy="108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24616" name="Line 72"/>
              <p:cNvSpPr>
                <a:spLocks noChangeShapeType="1"/>
              </p:cNvSpPr>
              <p:nvPr/>
            </p:nvSpPr>
            <p:spPr bwMode="auto">
              <a:xfrm>
                <a:off x="3258" y="3187"/>
                <a:ext cx="0" cy="507"/>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24617" name="Line 73"/>
              <p:cNvSpPr>
                <a:spLocks noChangeShapeType="1"/>
              </p:cNvSpPr>
              <p:nvPr/>
            </p:nvSpPr>
            <p:spPr bwMode="auto">
              <a:xfrm>
                <a:off x="3258" y="4039"/>
                <a:ext cx="0" cy="115"/>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24618" name="Line 74"/>
              <p:cNvSpPr>
                <a:spLocks noChangeShapeType="1"/>
              </p:cNvSpPr>
              <p:nvPr/>
            </p:nvSpPr>
            <p:spPr bwMode="auto">
              <a:xfrm>
                <a:off x="3072" y="4032"/>
                <a:ext cx="3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4585" name="Line 75"/>
            <p:cNvSpPr>
              <a:spLocks noChangeShapeType="1"/>
            </p:cNvSpPr>
            <p:nvPr/>
          </p:nvSpPr>
          <p:spPr bwMode="auto">
            <a:xfrm>
              <a:off x="3012" y="3186"/>
              <a:ext cx="43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1878431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272" fill="hold" nodeType="afterEffect">
                                  <p:stCondLst>
                                    <p:cond delay="0"/>
                                  </p:stCondLst>
                                  <p:childTnLst>
                                    <p:set>
                                      <p:cBhvr>
                                        <p:cTn id="6" dur="1" fill="hold">
                                          <p:stCondLst>
                                            <p:cond delay="0"/>
                                          </p:stCondLst>
                                        </p:cTn>
                                        <p:tgtEl>
                                          <p:spTgt spid="34821"/>
                                        </p:tgtEl>
                                        <p:attrNameLst>
                                          <p:attrName>style.visibility</p:attrName>
                                        </p:attrNameLst>
                                      </p:cBhvr>
                                      <p:to>
                                        <p:strVal val="visible"/>
                                      </p:to>
                                    </p:set>
                                    <p:anim calcmode="lin" valueType="num">
                                      <p:cBhvr>
                                        <p:cTn id="7" dur="500" fill="hold"/>
                                        <p:tgtEl>
                                          <p:spTgt spid="34821"/>
                                        </p:tgtEl>
                                        <p:attrNameLst>
                                          <p:attrName>ppt_w</p:attrName>
                                        </p:attrNameLst>
                                      </p:cBhvr>
                                      <p:tavLst>
                                        <p:tav tm="0">
                                          <p:val>
                                            <p:strVal val="2/3*#ppt_w"/>
                                          </p:val>
                                        </p:tav>
                                        <p:tav tm="100000">
                                          <p:val>
                                            <p:strVal val="#ppt_w"/>
                                          </p:val>
                                        </p:tav>
                                      </p:tavLst>
                                    </p:anim>
                                    <p:anim calcmode="lin" valueType="num">
                                      <p:cBhvr>
                                        <p:cTn id="8" dur="500" fill="hold"/>
                                        <p:tgtEl>
                                          <p:spTgt spid="34821"/>
                                        </p:tgtEl>
                                        <p:attrNameLst>
                                          <p:attrName>ppt_h</p:attrName>
                                        </p:attrNameLst>
                                      </p:cBhvr>
                                      <p:tavLst>
                                        <p:tav tm="0">
                                          <p:val>
                                            <p:strVal val="2/3*#ppt_h"/>
                                          </p:val>
                                        </p:tav>
                                        <p:tav tm="100000">
                                          <p:val>
                                            <p:strVal val="#ppt_h"/>
                                          </p:val>
                                        </p:tav>
                                      </p:tavLst>
                                    </p:anim>
                                  </p:childTnLst>
                                </p:cTn>
                              </p:par>
                            </p:childTnLst>
                          </p:cTn>
                        </p:par>
                        <p:par>
                          <p:cTn id="9" fill="hold" nodeType="afterGroup">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34820"/>
                                        </p:tgtEl>
                                        <p:attrNameLst>
                                          <p:attrName>style.visibility</p:attrName>
                                        </p:attrNameLst>
                                      </p:cBhvr>
                                      <p:to>
                                        <p:strVal val="visible"/>
                                      </p:to>
                                    </p:set>
                                    <p:animEffect transition="in" filter="wipe(left)">
                                      <p:cBhvr>
                                        <p:cTn id="12" dur="500"/>
                                        <p:tgtEl>
                                          <p:spTgt spid="348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Slide Number Placeholder 2"/>
          <p:cNvSpPr>
            <a:spLocks noGrp="1"/>
          </p:cNvSpPr>
          <p:nvPr>
            <p:ph type="sldNum" sz="quarter" idx="10"/>
          </p:nvPr>
        </p:nvSpPr>
        <p:spPr/>
        <p:txBody>
          <a:bodyPr/>
          <a:lstStyle/>
          <a:p>
            <a:pPr>
              <a:defRPr/>
            </a:pPr>
            <a:fld id="{EDF6130F-28F2-486A-83F8-131C5B12F46D}" type="slidenum">
              <a:rPr lang="en-US"/>
              <a:pPr>
                <a:defRPr/>
              </a:pPr>
              <a:t>24</a:t>
            </a:fld>
            <a:r>
              <a:rPr lang="en-US"/>
              <a:t> of 42</a:t>
            </a:r>
          </a:p>
        </p:txBody>
      </p:sp>
      <p:sp>
        <p:nvSpPr>
          <p:cNvPr id="23555" name="Rectangle 2"/>
          <p:cNvSpPr>
            <a:spLocks noGrp="1" noChangeArrowheads="1"/>
          </p:cNvSpPr>
          <p:nvPr>
            <p:ph type="title"/>
          </p:nvPr>
        </p:nvSpPr>
        <p:spPr/>
        <p:txBody>
          <a:bodyPr/>
          <a:lstStyle/>
          <a:p>
            <a:pPr algn="l" eaLnBrk="1" hangingPunct="1"/>
            <a:r>
              <a:rPr lang="en-US" dirty="0" smtClean="0">
                <a:solidFill>
                  <a:srgbClr val="FF0000"/>
                </a:solidFill>
              </a:rPr>
              <a:t>THE CREATION OF MONEY</a:t>
            </a:r>
          </a:p>
        </p:txBody>
      </p:sp>
      <p:graphicFrame>
        <p:nvGraphicFramePr>
          <p:cNvPr id="33966" name="Group 174"/>
          <p:cNvGraphicFramePr>
            <a:graphicFrameLocks noGrp="1"/>
          </p:cNvGraphicFramePr>
          <p:nvPr/>
        </p:nvGraphicFramePr>
        <p:xfrm>
          <a:off x="533400" y="1828800"/>
          <a:ext cx="8154988" cy="3048000"/>
        </p:xfrm>
        <a:graphic>
          <a:graphicData uri="http://schemas.openxmlformats.org/drawingml/2006/table">
            <a:tbl>
              <a:tblPr/>
              <a:tblGrid>
                <a:gridCol w="208296"/>
                <a:gridCol w="1184367"/>
                <a:gridCol w="1263749"/>
                <a:gridCol w="208296"/>
                <a:gridCol w="1301852"/>
                <a:gridCol w="1343130"/>
                <a:gridCol w="208296"/>
                <a:gridCol w="1217707"/>
                <a:gridCol w="1219295"/>
              </a:tblGrid>
              <a:tr h="254000">
                <a:tc gridSpan="9">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800" b="1" i="0" u="none" strike="noStrike" cap="none" normalizeH="0" baseline="0" smtClean="0">
                          <a:ln>
                            <a:noFill/>
                          </a:ln>
                          <a:solidFill>
                            <a:schemeClr val="tx1"/>
                          </a:solidFill>
                          <a:effectLst/>
                          <a:latin typeface="Arial" charset="0"/>
                        </a:rPr>
                        <a:t>The Creation of Money When There Are Many Banks</a:t>
                      </a:r>
                    </a:p>
                  </a:txBody>
                  <a:tcPr marL="91447" marR="91447" anchor="ctr" horzOverflow="overflow">
                    <a:lnL cap="flat">
                      <a:noFill/>
                    </a:lnL>
                    <a:lnR cap="flat">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333399">
                        <a:alpha val="50000"/>
                      </a:srgb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69875">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endParaRPr kumimoji="0" lang="en-US" sz="1600" b="1" i="0" u="none" strike="noStrike" cap="none" normalizeH="0" baseline="0" smtClean="0">
                        <a:ln>
                          <a:noFill/>
                        </a:ln>
                        <a:solidFill>
                          <a:schemeClr val="tx1"/>
                        </a:solidFill>
                        <a:effectLst/>
                        <a:latin typeface="Arial" charset="0"/>
                      </a:endParaRPr>
                    </a:p>
                  </a:txBody>
                  <a:tcPr marL="91447" marR="91447" anchor="ctr"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solidFill>
                      <a:schemeClr val="bg1">
                        <a:alpha val="50000"/>
                      </a:schemeClr>
                    </a:solidFill>
                  </a:tcPr>
                </a:tc>
                <a:tc gridSpan="2">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800" b="1" i="0" u="none" strike="noStrike" cap="none" normalizeH="0" baseline="0" smtClean="0">
                          <a:ln>
                            <a:noFill/>
                          </a:ln>
                          <a:solidFill>
                            <a:schemeClr val="tx1"/>
                          </a:solidFill>
                          <a:effectLst/>
                          <a:latin typeface="Arial" charset="0"/>
                        </a:rPr>
                        <a:t>Panel 1</a:t>
                      </a:r>
                    </a:p>
                  </a:txBody>
                  <a:tcPr marL="91447" marR="91447" anchor="ctr"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solidFill>
                      <a:schemeClr val="bg1">
                        <a:alpha val="50000"/>
                      </a:schemeClr>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endParaRPr kumimoji="0" lang="en-US" sz="1800" b="1" i="0" u="none" strike="noStrike" cap="none" normalizeH="0" baseline="0" smtClean="0">
                        <a:ln>
                          <a:noFill/>
                        </a:ln>
                        <a:solidFill>
                          <a:schemeClr val="tx1"/>
                        </a:solidFill>
                        <a:effectLst/>
                        <a:latin typeface="Arial" charset="0"/>
                      </a:endParaRPr>
                    </a:p>
                  </a:txBody>
                  <a:tcPr marL="91447" marR="91447" anchor="ctr"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solidFill>
                      <a:schemeClr val="bg1">
                        <a:alpha val="50000"/>
                      </a:schemeClr>
                    </a:solidFill>
                  </a:tcPr>
                </a:tc>
                <a:tc gridSpan="2">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800" b="1" i="0" u="none" strike="noStrike" cap="none" normalizeH="0" baseline="0" smtClean="0">
                          <a:ln>
                            <a:noFill/>
                          </a:ln>
                          <a:solidFill>
                            <a:schemeClr val="tx1"/>
                          </a:solidFill>
                          <a:effectLst/>
                          <a:latin typeface="Arial" charset="0"/>
                        </a:rPr>
                        <a:t>Panel 2</a:t>
                      </a:r>
                    </a:p>
                  </a:txBody>
                  <a:tcPr marL="91447" marR="91447" anchor="ctr"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solidFill>
                      <a:schemeClr val="bg1">
                        <a:alpha val="50000"/>
                      </a:schemeClr>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endParaRPr kumimoji="0" lang="en-US" sz="1800" b="1" i="0" u="none" strike="noStrike" cap="none" normalizeH="0" baseline="0" smtClean="0">
                        <a:ln>
                          <a:noFill/>
                        </a:ln>
                        <a:solidFill>
                          <a:schemeClr val="tx1"/>
                        </a:solidFill>
                        <a:effectLst/>
                        <a:latin typeface="Arial" charset="0"/>
                      </a:endParaRPr>
                    </a:p>
                  </a:txBody>
                  <a:tcPr marL="91447" marR="91447" anchor="ctr"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solidFill>
                      <a:schemeClr val="bg1">
                        <a:alpha val="50000"/>
                      </a:schemeClr>
                    </a:solidFill>
                  </a:tcPr>
                </a:tc>
                <a:tc gridSpan="2">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800" b="1" i="0" u="none" strike="noStrike" cap="none" normalizeH="0" baseline="0" smtClean="0">
                          <a:ln>
                            <a:noFill/>
                          </a:ln>
                          <a:solidFill>
                            <a:schemeClr val="tx1"/>
                          </a:solidFill>
                          <a:effectLst/>
                          <a:latin typeface="Arial" charset="0"/>
                        </a:rPr>
                        <a:t>Panel 3</a:t>
                      </a:r>
                    </a:p>
                  </a:txBody>
                  <a:tcPr marL="91447" marR="91447" anchor="ctr" horzOverflow="overflow">
                    <a:lnL cap="flat">
                      <a:noFill/>
                    </a:lnL>
                    <a:lnR cap="flat">
                      <a:noFill/>
                    </a:lnR>
                    <a:lnT w="12700" cap="flat" cmpd="sng" algn="ctr">
                      <a:solidFill>
                        <a:schemeClr val="tx1"/>
                      </a:solidFill>
                      <a:prstDash val="solid"/>
                      <a:round/>
                      <a:headEnd type="none" w="med" len="med"/>
                      <a:tailEnd type="none" w="med" len="med"/>
                    </a:lnT>
                    <a:lnB cap="flat">
                      <a:noFill/>
                    </a:lnB>
                    <a:lnTlToBr>
                      <a:noFill/>
                    </a:lnTlToBr>
                    <a:lnBlToTr>
                      <a:noFill/>
                    </a:lnBlToTr>
                    <a:solidFill>
                      <a:schemeClr val="bg1">
                        <a:alpha val="50000"/>
                      </a:schemeClr>
                    </a:solidFill>
                  </a:tcPr>
                </a:tc>
                <a:tc hMerge="1">
                  <a:txBody>
                    <a:bodyPr/>
                    <a:lstStyle/>
                    <a:p>
                      <a:endParaRPr lang="en-US"/>
                    </a:p>
                  </a:txBody>
                  <a:tcPr/>
                </a:tc>
              </a:tr>
              <a:tr h="277813">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endParaRPr kumimoji="0" lang="en-US" sz="1600" b="1" i="0" u="none" strike="noStrike" cap="none" normalizeH="0" baseline="0" smtClean="0">
                        <a:ln>
                          <a:noFill/>
                        </a:ln>
                        <a:solidFill>
                          <a:schemeClr val="tx1"/>
                        </a:solidFill>
                        <a:effectLst/>
                        <a:latin typeface="Arial" charset="0"/>
                      </a:endParaRPr>
                    </a:p>
                  </a:txBody>
                  <a:tcPr marL="91447" marR="91447" horzOverflow="overflow">
                    <a:lnL cap="flat">
                      <a:noFill/>
                    </a:lnL>
                    <a:lnR>
                      <a:noFill/>
                    </a:lnR>
                    <a:lnT cap="flat">
                      <a:noFill/>
                    </a:lnT>
                    <a:lnB cap="flat">
                      <a:noFill/>
                    </a:lnB>
                    <a:lnTlToBr>
                      <a:noFill/>
                    </a:lnTlToBr>
                    <a:lnBlToTr>
                      <a:noFill/>
                    </a:lnBlToTr>
                    <a:solidFill>
                      <a:srgbClr val="333399"/>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400" b="0" i="0" u="none" strike="noStrike" cap="none" normalizeH="0" baseline="0" smtClean="0">
                          <a:ln>
                            <a:noFill/>
                          </a:ln>
                          <a:solidFill>
                            <a:schemeClr val="bg1"/>
                          </a:solidFill>
                          <a:effectLst/>
                          <a:latin typeface="Arial" charset="0"/>
                        </a:rPr>
                        <a:t>ASSETS</a:t>
                      </a:r>
                    </a:p>
                  </a:txBody>
                  <a:tcPr marL="91447" marR="91447" horzOverflow="overflow">
                    <a:lnL>
                      <a:noFill/>
                    </a:lnL>
                    <a:lnR cap="flat">
                      <a:noFill/>
                    </a:lnR>
                    <a:lnT cap="flat">
                      <a:noFill/>
                    </a:lnT>
                    <a:lnB w="28575" cap="flat" cmpd="sng" algn="ctr">
                      <a:solidFill>
                        <a:schemeClr val="bg1"/>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400" b="0" i="0" u="none" strike="noStrike" cap="none" normalizeH="0" baseline="0" smtClean="0">
                          <a:ln>
                            <a:noFill/>
                          </a:ln>
                          <a:solidFill>
                            <a:schemeClr val="bg1"/>
                          </a:solidFill>
                          <a:effectLst/>
                          <a:latin typeface="Arial" charset="0"/>
                        </a:rPr>
                        <a:t>LIABILITIES</a:t>
                      </a:r>
                    </a:p>
                  </a:txBody>
                  <a:tcPr marL="91447" marR="91447" horzOverflow="overflow">
                    <a:lnL cap="flat">
                      <a:noFill/>
                    </a:lnL>
                    <a:lnR cap="flat">
                      <a:noFill/>
                    </a:lnR>
                    <a:lnT cap="flat">
                      <a:noFill/>
                    </a:lnT>
                    <a:lnB w="28575" cap="flat" cmpd="sng" algn="ctr">
                      <a:solidFill>
                        <a:schemeClr val="bg1"/>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endParaRPr kumimoji="0" lang="en-US" sz="1400" b="0" i="0" u="none" strike="noStrike" cap="none" normalizeH="0" baseline="0" smtClean="0">
                        <a:ln>
                          <a:noFill/>
                        </a:ln>
                        <a:solidFill>
                          <a:schemeClr val="bg1"/>
                        </a:solidFill>
                        <a:effectLst/>
                        <a:latin typeface="Arial" charset="0"/>
                      </a:endParaRPr>
                    </a:p>
                  </a:txBody>
                  <a:tcPr marL="91447" marR="91447" horzOverflow="overflow">
                    <a:lnL cap="flat">
                      <a:noFill/>
                    </a:lnL>
                    <a:lnR cap="flat">
                      <a:noFill/>
                    </a:lnR>
                    <a:lnT cap="flat">
                      <a:noFill/>
                    </a:lnT>
                    <a:lnB cap="flat">
                      <a:noFill/>
                    </a:lnB>
                    <a:lnTlToBr>
                      <a:noFill/>
                    </a:lnTlToBr>
                    <a:lnBlToTr>
                      <a:noFill/>
                    </a:lnBlToTr>
                    <a:solidFill>
                      <a:srgbClr val="333399"/>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400" b="0" i="0" u="none" strike="noStrike" cap="none" normalizeH="0" baseline="0" smtClean="0">
                          <a:ln>
                            <a:noFill/>
                          </a:ln>
                          <a:solidFill>
                            <a:schemeClr val="bg1"/>
                          </a:solidFill>
                          <a:effectLst/>
                          <a:latin typeface="Arial" charset="0"/>
                        </a:rPr>
                        <a:t>ASSETS</a:t>
                      </a:r>
                    </a:p>
                  </a:txBody>
                  <a:tcPr marL="91447" marR="91447" horzOverflow="overflow">
                    <a:lnL cap="flat">
                      <a:noFill/>
                    </a:lnL>
                    <a:lnR cap="flat">
                      <a:noFill/>
                    </a:lnR>
                    <a:lnT cap="flat">
                      <a:noFill/>
                    </a:lnT>
                    <a:lnB w="28575" cap="flat" cmpd="sng" algn="ctr">
                      <a:solidFill>
                        <a:schemeClr val="bg1"/>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400" b="0" i="0" u="none" strike="noStrike" cap="none" normalizeH="0" baseline="0" smtClean="0">
                          <a:ln>
                            <a:noFill/>
                          </a:ln>
                          <a:solidFill>
                            <a:schemeClr val="bg1"/>
                          </a:solidFill>
                          <a:effectLst/>
                          <a:latin typeface="Arial" charset="0"/>
                        </a:rPr>
                        <a:t>LIABILITIES</a:t>
                      </a:r>
                    </a:p>
                  </a:txBody>
                  <a:tcPr marL="91447" marR="91447" horzOverflow="overflow">
                    <a:lnL cap="flat">
                      <a:noFill/>
                    </a:lnL>
                    <a:lnR cap="flat">
                      <a:noFill/>
                    </a:lnR>
                    <a:lnT cap="flat">
                      <a:noFill/>
                    </a:lnT>
                    <a:lnB w="28575" cap="flat" cmpd="sng" algn="ctr">
                      <a:solidFill>
                        <a:schemeClr val="bg1"/>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endParaRPr kumimoji="0" lang="en-US" sz="1400" b="0" i="0" u="none" strike="noStrike" cap="none" normalizeH="0" baseline="0" smtClean="0">
                        <a:ln>
                          <a:noFill/>
                        </a:ln>
                        <a:solidFill>
                          <a:schemeClr val="bg1"/>
                        </a:solidFill>
                        <a:effectLst/>
                        <a:latin typeface="Arial" charset="0"/>
                      </a:endParaRPr>
                    </a:p>
                  </a:txBody>
                  <a:tcPr marL="91447" marR="91447" horzOverflow="overflow">
                    <a:lnL cap="flat">
                      <a:noFill/>
                    </a:lnL>
                    <a:lnR cap="flat">
                      <a:noFill/>
                    </a:lnR>
                    <a:lnT cap="flat">
                      <a:noFill/>
                    </a:lnT>
                    <a:lnB cap="flat">
                      <a:noFill/>
                    </a:lnB>
                    <a:lnTlToBr>
                      <a:noFill/>
                    </a:lnTlToBr>
                    <a:lnBlToTr>
                      <a:noFill/>
                    </a:lnBlToTr>
                    <a:solidFill>
                      <a:srgbClr val="333399"/>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400" b="0" i="0" u="none" strike="noStrike" cap="none" normalizeH="0" baseline="0" smtClean="0">
                          <a:ln>
                            <a:noFill/>
                          </a:ln>
                          <a:solidFill>
                            <a:schemeClr val="bg1"/>
                          </a:solidFill>
                          <a:effectLst/>
                          <a:latin typeface="Arial" charset="0"/>
                        </a:rPr>
                        <a:t>ASSETS</a:t>
                      </a:r>
                    </a:p>
                  </a:txBody>
                  <a:tcPr marL="91447" marR="91447" horzOverflow="overflow">
                    <a:lnL cap="flat">
                      <a:noFill/>
                    </a:lnL>
                    <a:lnR cap="flat">
                      <a:noFill/>
                    </a:lnR>
                    <a:lnT cap="flat">
                      <a:noFill/>
                    </a:lnT>
                    <a:lnB w="28575" cap="flat" cmpd="sng" algn="ctr">
                      <a:solidFill>
                        <a:schemeClr val="bg1"/>
                      </a:solidFill>
                      <a:prstDash val="solid"/>
                      <a:round/>
                      <a:headEnd type="none" w="med" len="med"/>
                      <a:tailEnd type="none" w="med" len="med"/>
                    </a:lnB>
                    <a:lnTlToBr>
                      <a:noFill/>
                    </a:lnTlToBr>
                    <a:lnBlToTr>
                      <a:noFill/>
                    </a:lnBlToTr>
                    <a:solidFill>
                      <a:srgbClr val="333399"/>
                    </a:solidFill>
                  </a:tcPr>
                </a:tc>
                <a:tc>
                  <a:txBody>
                    <a:bodyPr/>
                    <a:lstStyle/>
                    <a:p>
                      <a:pPr marL="0" marR="0" lvl="0" indent="0" algn="ctr" defTabSz="914400" rtl="0" eaLnBrk="1" fontAlgn="base" latinLnBrk="0" hangingPunct="1">
                        <a:lnSpc>
                          <a:spcPct val="100000"/>
                        </a:lnSpc>
                        <a:spcBef>
                          <a:spcPct val="25000"/>
                        </a:spcBef>
                        <a:spcAft>
                          <a:spcPct val="45000"/>
                        </a:spcAft>
                        <a:buClrTx/>
                        <a:buSzTx/>
                        <a:buFontTx/>
                        <a:buNone/>
                        <a:tabLst/>
                      </a:pPr>
                      <a:r>
                        <a:rPr kumimoji="0" lang="en-US" sz="1400" b="0" i="0" u="none" strike="noStrike" cap="none" normalizeH="0" baseline="0" smtClean="0">
                          <a:ln>
                            <a:noFill/>
                          </a:ln>
                          <a:solidFill>
                            <a:schemeClr val="bg1"/>
                          </a:solidFill>
                          <a:effectLst/>
                          <a:latin typeface="Arial" charset="0"/>
                        </a:rPr>
                        <a:t>LIABILITIES</a:t>
                      </a:r>
                    </a:p>
                  </a:txBody>
                  <a:tcPr marL="91447" marR="91447" horzOverflow="overflow">
                    <a:lnL cap="flat">
                      <a:noFill/>
                    </a:lnL>
                    <a:lnR cap="flat">
                      <a:noFill/>
                    </a:lnR>
                    <a:lnT cap="flat">
                      <a:noFill/>
                    </a:lnT>
                    <a:lnB w="28575" cap="flat" cmpd="sng" algn="ctr">
                      <a:solidFill>
                        <a:schemeClr val="bg1"/>
                      </a:solidFill>
                      <a:prstDash val="solid"/>
                      <a:round/>
                      <a:headEnd type="none" w="med" len="med"/>
                      <a:tailEnd type="none" w="med" len="med"/>
                    </a:lnB>
                    <a:lnTlToBr>
                      <a:noFill/>
                    </a:lnTlToBr>
                    <a:lnBlToTr>
                      <a:noFill/>
                    </a:lnBlToTr>
                    <a:solidFill>
                      <a:srgbClr val="333399"/>
                    </a:solidFill>
                  </a:tcPr>
                </a:tc>
              </a:tr>
              <a:tr h="152400">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L="91447" marR="91447" marT="0" horzOverflow="overflow">
                    <a:lnL cap="flat">
                      <a:noFill/>
                    </a:lnL>
                    <a:lnR cap="flat">
                      <a:noFill/>
                    </a:lnR>
                    <a:lnT cap="fla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200" b="0" i="0" u="none" strike="noStrike" cap="none" normalizeH="0" baseline="0" smtClean="0">
                          <a:ln>
                            <a:noFill/>
                          </a:ln>
                          <a:solidFill>
                            <a:schemeClr val="bg1"/>
                          </a:solidFill>
                          <a:effectLst/>
                          <a:latin typeface="Arial" charset="0"/>
                        </a:rPr>
                        <a:t>Reserves 100</a:t>
                      </a:r>
                    </a:p>
                  </a:txBody>
                  <a:tcPr marL="91447" marR="91447" horzOverflow="overflow">
                    <a:lnL cap="flat">
                      <a:noFill/>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200" b="0" i="0" u="none" strike="noStrike" cap="none" normalizeH="0" baseline="0" smtClean="0">
                          <a:ln>
                            <a:noFill/>
                          </a:ln>
                          <a:solidFill>
                            <a:schemeClr val="bg1"/>
                          </a:solidFill>
                          <a:effectLst/>
                          <a:latin typeface="Arial" charset="0"/>
                        </a:rPr>
                        <a:t>100 Deposits</a:t>
                      </a:r>
                    </a:p>
                  </a:txBody>
                  <a:tcPr marL="91447" marR="91447" horzOverflow="overflow">
                    <a:lnL w="12700" cap="flat" cmpd="sng" algn="ctr">
                      <a:solidFill>
                        <a:schemeClr val="bg1"/>
                      </a:solidFill>
                      <a:prstDash val="solid"/>
                      <a:round/>
                      <a:headEnd type="none" w="med" len="med"/>
                      <a:tailEnd type="none" w="med" len="med"/>
                    </a:lnL>
                    <a:lnR cap="flat">
                      <a:noFill/>
                    </a:lnR>
                    <a:lnT w="28575" cap="flat" cmpd="sng" algn="ctr">
                      <a:solidFill>
                        <a:schemeClr val="bg1"/>
                      </a:solidFill>
                      <a:prstDash val="solid"/>
                      <a:round/>
                      <a:headEnd type="none" w="med" len="med"/>
                      <a:tailEnd type="none" w="med" len="med"/>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200" b="0" i="0" u="none" strike="noStrike" cap="none" normalizeH="0" baseline="0" smtClean="0">
                        <a:ln>
                          <a:noFill/>
                        </a:ln>
                        <a:solidFill>
                          <a:schemeClr val="bg1"/>
                        </a:solidFill>
                        <a:effectLst/>
                        <a:latin typeface="Arial" charset="0"/>
                      </a:endParaRPr>
                    </a:p>
                  </a:txBody>
                  <a:tcPr marL="45724" marR="45724" horzOverflow="overflow">
                    <a:lnL cap="flat">
                      <a:noFill/>
                    </a:lnL>
                    <a:lnR cap="flat">
                      <a:noFill/>
                    </a:lnR>
                    <a:lnT cap="flat">
                      <a:noFill/>
                    </a:lnT>
                    <a:lnB cap="flat">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200" b="0" i="0" u="none" strike="noStrike" cap="none" normalizeH="0" baseline="0" smtClean="0">
                          <a:ln>
                            <a:noFill/>
                          </a:ln>
                          <a:solidFill>
                            <a:schemeClr val="bg1"/>
                          </a:solidFill>
                          <a:effectLst/>
                          <a:latin typeface="Arial" charset="0"/>
                        </a:rPr>
                        <a:t>Reserves 100</a:t>
                      </a:r>
                      <a:br>
                        <a:rPr kumimoji="0" lang="en-US" sz="1200" b="0" i="0" u="none" strike="noStrike" cap="none" normalizeH="0" baseline="0" smtClean="0">
                          <a:ln>
                            <a:noFill/>
                          </a:ln>
                          <a:solidFill>
                            <a:schemeClr val="bg1"/>
                          </a:solidFill>
                          <a:effectLst/>
                          <a:latin typeface="Arial" charset="0"/>
                        </a:rPr>
                      </a:br>
                      <a:r>
                        <a:rPr kumimoji="0" lang="en-US" sz="1200" b="0" i="0" u="none" strike="noStrike" cap="none" normalizeH="0" baseline="0" smtClean="0">
                          <a:ln>
                            <a:noFill/>
                          </a:ln>
                          <a:solidFill>
                            <a:schemeClr val="bg1"/>
                          </a:solidFill>
                          <a:effectLst/>
                          <a:latin typeface="Arial" charset="0"/>
                        </a:rPr>
                        <a:t>Loans 80</a:t>
                      </a:r>
                    </a:p>
                  </a:txBody>
                  <a:tcPr marL="0" marR="320065" horzOverflow="overflow">
                    <a:lnL cap="flat">
                      <a:noFill/>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200" b="0" i="0" u="none" strike="noStrike" cap="none" normalizeH="0" baseline="0" smtClean="0">
                          <a:ln>
                            <a:noFill/>
                          </a:ln>
                          <a:solidFill>
                            <a:schemeClr val="bg1"/>
                          </a:solidFill>
                          <a:effectLst/>
                          <a:latin typeface="Arial" charset="0"/>
                        </a:rPr>
                        <a:t>180 Deposits</a:t>
                      </a:r>
                    </a:p>
                  </a:txBody>
                  <a:tcPr marL="91447" marR="91447" horzOverflow="overflow">
                    <a:lnL w="12700" cap="flat" cmpd="sng" algn="ctr">
                      <a:solidFill>
                        <a:schemeClr val="bg1"/>
                      </a:solidFill>
                      <a:prstDash val="solid"/>
                      <a:round/>
                      <a:headEnd type="none" w="med" len="med"/>
                      <a:tailEnd type="none" w="med" len="med"/>
                    </a:lnL>
                    <a:lnR cap="flat">
                      <a:noFill/>
                    </a:lnR>
                    <a:lnT w="28575" cap="flat" cmpd="sng" algn="ctr">
                      <a:solidFill>
                        <a:schemeClr val="bg1"/>
                      </a:solidFill>
                      <a:prstDash val="solid"/>
                      <a:round/>
                      <a:headEnd type="none" w="med" len="med"/>
                      <a:tailEnd type="none" w="med" len="med"/>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200" b="0" i="0" u="none" strike="noStrike" cap="none" normalizeH="0" baseline="0" smtClean="0">
                        <a:ln>
                          <a:noFill/>
                        </a:ln>
                        <a:solidFill>
                          <a:schemeClr val="bg1"/>
                        </a:solidFill>
                        <a:effectLst/>
                        <a:latin typeface="Arial" charset="0"/>
                      </a:endParaRPr>
                    </a:p>
                  </a:txBody>
                  <a:tcPr marL="91447" marR="91447" horzOverflow="overflow">
                    <a:lnL cap="flat">
                      <a:noFill/>
                    </a:lnL>
                    <a:lnR cap="flat">
                      <a:noFill/>
                    </a:lnR>
                    <a:lnT cap="flat">
                      <a:noFill/>
                    </a:lnT>
                    <a:lnB cap="flat">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200" b="0" i="0" u="none" strike="noStrike" cap="none" normalizeH="0" baseline="0" smtClean="0">
                          <a:ln>
                            <a:noFill/>
                          </a:ln>
                          <a:solidFill>
                            <a:schemeClr val="bg1"/>
                          </a:solidFill>
                          <a:effectLst/>
                          <a:latin typeface="Arial" charset="0"/>
                        </a:rPr>
                        <a:t>Reserves 20</a:t>
                      </a:r>
                      <a:br>
                        <a:rPr kumimoji="0" lang="en-US" sz="1200" b="0" i="0" u="none" strike="noStrike" cap="none" normalizeH="0" baseline="0" smtClean="0">
                          <a:ln>
                            <a:noFill/>
                          </a:ln>
                          <a:solidFill>
                            <a:schemeClr val="bg1"/>
                          </a:solidFill>
                          <a:effectLst/>
                          <a:latin typeface="Arial" charset="0"/>
                        </a:rPr>
                      </a:br>
                      <a:r>
                        <a:rPr kumimoji="0" lang="en-US" sz="1200" b="0" i="0" u="none" strike="noStrike" cap="none" normalizeH="0" baseline="0" smtClean="0">
                          <a:ln>
                            <a:noFill/>
                          </a:ln>
                          <a:solidFill>
                            <a:schemeClr val="bg1"/>
                          </a:solidFill>
                          <a:effectLst/>
                          <a:latin typeface="Arial" charset="0"/>
                        </a:rPr>
                        <a:t>Loans 80</a:t>
                      </a:r>
                    </a:p>
                  </a:txBody>
                  <a:tcPr marL="45724" marR="246907" horzOverflow="overflow">
                    <a:lnL cap="flat">
                      <a:noFill/>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200" b="0" i="0" u="none" strike="noStrike" cap="none" normalizeH="0" baseline="0" smtClean="0">
                          <a:ln>
                            <a:noFill/>
                          </a:ln>
                          <a:solidFill>
                            <a:schemeClr val="bg1"/>
                          </a:solidFill>
                          <a:effectLst/>
                          <a:latin typeface="Arial" charset="0"/>
                        </a:rPr>
                        <a:t>100 Deposits</a:t>
                      </a:r>
                    </a:p>
                  </a:txBody>
                  <a:tcPr marL="91447" marR="91447" horzOverflow="overflow">
                    <a:lnL w="12700" cap="flat" cmpd="sng" algn="ctr">
                      <a:solidFill>
                        <a:schemeClr val="bg1"/>
                      </a:solidFill>
                      <a:prstDash val="solid"/>
                      <a:round/>
                      <a:headEnd type="none" w="med" len="med"/>
                      <a:tailEnd type="none" w="med" len="med"/>
                    </a:lnL>
                    <a:lnR cap="flat">
                      <a:noFill/>
                    </a:lnR>
                    <a:lnT w="28575" cap="flat" cmpd="sng" algn="ctr">
                      <a:solidFill>
                        <a:schemeClr val="bg1"/>
                      </a:solidFill>
                      <a:prstDash val="solid"/>
                      <a:round/>
                      <a:headEnd type="none" w="med" len="med"/>
                      <a:tailEnd type="none" w="med" len="med"/>
                    </a:lnT>
                    <a:lnB cap="flat">
                      <a:noFill/>
                    </a:lnB>
                    <a:lnTlToBr>
                      <a:noFill/>
                    </a:lnTlToBr>
                    <a:lnBlToTr>
                      <a:noFill/>
                    </a:lnBlToTr>
                    <a:solidFill>
                      <a:srgbClr val="333399"/>
                    </a:solidFill>
                  </a:tcPr>
                </a:tc>
              </a:tr>
              <a:tr h="180975">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L="0" marR="0" marT="0" marB="0" horzOverflow="overflow">
                    <a:lnL cap="flat">
                      <a:noFill/>
                    </a:lnL>
                    <a:lnR cap="flat">
                      <a:noFill/>
                    </a:lnR>
                    <a:lnT cap="flat">
                      <a:noFill/>
                    </a:lnT>
                    <a:lnB>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200" b="0" i="0" u="none" strike="noStrike" cap="none" normalizeH="0" baseline="0" smtClean="0">
                        <a:ln>
                          <a:noFill/>
                        </a:ln>
                        <a:solidFill>
                          <a:schemeClr val="bg1"/>
                        </a:solidFill>
                        <a:effectLst/>
                        <a:latin typeface="Arial" charset="0"/>
                      </a:endParaRPr>
                    </a:p>
                  </a:txBody>
                  <a:tcPr marL="0" marR="0" marT="0" marB="0" horzOverflow="overflow">
                    <a:lnL cap="flat">
                      <a:noFill/>
                    </a:lnL>
                    <a:lnR cap="flat">
                      <a:noFill/>
                    </a:lnR>
                    <a:lnT cap="flat">
                      <a:noFill/>
                    </a:lnT>
                    <a:lnB w="28575" cap="flat" cmpd="sng" algn="ctr">
                      <a:solidFill>
                        <a:schemeClr val="bg1"/>
                      </a:solidFill>
                      <a:prstDash val="solid"/>
                      <a:round/>
                      <a:headEnd type="none" w="med" len="med"/>
                      <a:tailEnd type="none" w="med" len="med"/>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200" b="0" i="0" u="none" strike="noStrike" cap="none" normalizeH="0" baseline="0" smtClean="0">
                        <a:ln>
                          <a:noFill/>
                        </a:ln>
                        <a:solidFill>
                          <a:schemeClr val="bg1"/>
                        </a:solidFill>
                        <a:effectLst/>
                        <a:latin typeface="Arial" charset="0"/>
                      </a:endParaRPr>
                    </a:p>
                  </a:txBody>
                  <a:tcPr marL="0" marR="0" marT="0" marB="0" horzOverflow="overflow">
                    <a:lnL cap="flat">
                      <a:noFill/>
                    </a:lnL>
                    <a:lnR cap="flat">
                      <a:noFill/>
                    </a:lnR>
                    <a:lnT cap="flat">
                      <a:noFill/>
                    </a:lnT>
                    <a:lnB w="28575" cap="flat" cmpd="sng" algn="ctr">
                      <a:solidFill>
                        <a:schemeClr val="bg1"/>
                      </a:solidFill>
                      <a:prstDash val="solid"/>
                      <a:round/>
                      <a:headEnd type="none" w="med" len="med"/>
                      <a:tailEnd type="none" w="med" len="med"/>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200" b="0" i="0" u="none" strike="noStrike" cap="none" normalizeH="0" baseline="0" smtClean="0">
                        <a:ln>
                          <a:noFill/>
                        </a:ln>
                        <a:solidFill>
                          <a:schemeClr val="bg1"/>
                        </a:solidFill>
                        <a:effectLst/>
                        <a:latin typeface="Arial" charset="0"/>
                      </a:endParaRPr>
                    </a:p>
                  </a:txBody>
                  <a:tcPr marL="0" marR="0" marT="0" marB="0" horzOverflow="overflow">
                    <a:lnL cap="flat">
                      <a:noFill/>
                    </a:lnL>
                    <a:lnR cap="flat">
                      <a:noFill/>
                    </a:lnR>
                    <a:lnT cap="flat">
                      <a:noFill/>
                    </a:lnT>
                    <a:lnB>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endParaRPr kumimoji="0" lang="en-US" sz="1200" b="0" i="0" u="none" strike="noStrike" cap="none" normalizeH="0" baseline="0" smtClean="0">
                        <a:ln>
                          <a:noFill/>
                        </a:ln>
                        <a:solidFill>
                          <a:schemeClr val="bg1"/>
                        </a:solidFill>
                        <a:effectLst/>
                        <a:latin typeface="Arial" charset="0"/>
                      </a:endParaRPr>
                    </a:p>
                  </a:txBody>
                  <a:tcPr marL="0" marR="0" marT="0" marB="0" horzOverflow="overflow">
                    <a:lnL cap="flat">
                      <a:noFill/>
                    </a:lnL>
                    <a:lnR cap="flat">
                      <a:noFill/>
                    </a:lnR>
                    <a:lnT cap="flat">
                      <a:noFill/>
                    </a:lnT>
                    <a:lnB w="28575" cap="flat" cmpd="sng" algn="ctr">
                      <a:solidFill>
                        <a:schemeClr val="bg1"/>
                      </a:solidFill>
                      <a:prstDash val="solid"/>
                      <a:round/>
                      <a:headEnd type="none" w="med" len="med"/>
                      <a:tailEnd type="none" w="med" len="med"/>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200" b="0" i="0" u="none" strike="noStrike" cap="none" normalizeH="0" baseline="0" smtClean="0">
                        <a:ln>
                          <a:noFill/>
                        </a:ln>
                        <a:solidFill>
                          <a:schemeClr val="bg1"/>
                        </a:solidFill>
                        <a:effectLst/>
                        <a:latin typeface="Arial" charset="0"/>
                      </a:endParaRPr>
                    </a:p>
                  </a:txBody>
                  <a:tcPr marL="0" marR="0" marT="0" marB="0" horzOverflow="overflow">
                    <a:lnL cap="flat">
                      <a:noFill/>
                    </a:lnL>
                    <a:lnR cap="flat">
                      <a:noFill/>
                    </a:lnR>
                    <a:lnT cap="flat">
                      <a:noFill/>
                    </a:lnT>
                    <a:lnB w="28575" cap="flat" cmpd="sng" algn="ctr">
                      <a:solidFill>
                        <a:schemeClr val="bg1"/>
                      </a:solidFill>
                      <a:prstDash val="solid"/>
                      <a:round/>
                      <a:headEnd type="none" w="med" len="med"/>
                      <a:tailEnd type="none" w="med" len="med"/>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200" b="0" i="0" u="none" strike="noStrike" cap="none" normalizeH="0" baseline="0" smtClean="0">
                        <a:ln>
                          <a:noFill/>
                        </a:ln>
                        <a:solidFill>
                          <a:schemeClr val="bg1"/>
                        </a:solidFill>
                        <a:effectLst/>
                        <a:latin typeface="Arial" charset="0"/>
                      </a:endParaRPr>
                    </a:p>
                  </a:txBody>
                  <a:tcPr marL="0" marR="0" marT="0" marB="0" horzOverflow="overflow">
                    <a:lnL cap="flat">
                      <a:noFill/>
                    </a:lnL>
                    <a:lnR cap="flat">
                      <a:noFill/>
                    </a:lnR>
                    <a:lnT cap="flat">
                      <a:noFill/>
                    </a:lnT>
                    <a:lnB>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endParaRPr kumimoji="0" lang="en-US" sz="1200" b="0" i="0" u="none" strike="noStrike" cap="none" normalizeH="0" baseline="0" smtClean="0">
                        <a:ln>
                          <a:noFill/>
                        </a:ln>
                        <a:solidFill>
                          <a:schemeClr val="bg1"/>
                        </a:solidFill>
                        <a:effectLst/>
                        <a:latin typeface="Arial" charset="0"/>
                      </a:endParaRPr>
                    </a:p>
                  </a:txBody>
                  <a:tcPr marL="0" marR="0" marT="0" marB="0" horzOverflow="overflow">
                    <a:lnL cap="flat">
                      <a:noFill/>
                    </a:lnL>
                    <a:lnR cap="flat">
                      <a:noFill/>
                    </a:lnR>
                    <a:lnT cap="flat">
                      <a:noFill/>
                    </a:lnT>
                    <a:lnB w="28575" cap="flat" cmpd="sng" algn="ctr">
                      <a:solidFill>
                        <a:schemeClr val="bg1"/>
                      </a:solidFill>
                      <a:prstDash val="solid"/>
                      <a:round/>
                      <a:headEnd type="none" w="med" len="med"/>
                      <a:tailEnd type="none" w="med" len="med"/>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200" b="0" i="0" u="none" strike="noStrike" cap="none" normalizeH="0" baseline="0" smtClean="0">
                        <a:ln>
                          <a:noFill/>
                        </a:ln>
                        <a:solidFill>
                          <a:schemeClr val="bg1"/>
                        </a:solidFill>
                        <a:effectLst/>
                        <a:latin typeface="Arial" charset="0"/>
                      </a:endParaRPr>
                    </a:p>
                  </a:txBody>
                  <a:tcPr marL="0" marR="0" marT="0" marB="0" horzOverflow="overflow">
                    <a:lnL cap="flat">
                      <a:noFill/>
                    </a:lnL>
                    <a:lnR cap="flat">
                      <a:noFill/>
                    </a:lnR>
                    <a:lnT cap="flat">
                      <a:noFill/>
                    </a:lnT>
                    <a:lnB w="28575" cap="flat" cmpd="sng" algn="ctr">
                      <a:solidFill>
                        <a:schemeClr val="bg1"/>
                      </a:solidFill>
                      <a:prstDash val="solid"/>
                      <a:round/>
                      <a:headEnd type="none" w="med" len="med"/>
                      <a:tailEnd type="none" w="med" len="med"/>
                    </a:lnB>
                    <a:lnTlToBr>
                      <a:noFill/>
                    </a:lnTlToBr>
                    <a:lnBlToTr>
                      <a:noFill/>
                    </a:lnBlToTr>
                    <a:solidFill>
                      <a:srgbClr val="333399"/>
                    </a:solidFill>
                  </a:tcPr>
                </a:tc>
              </a:tr>
              <a:tr h="276225">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L="91447" marR="91447" horzOverflow="overflow">
                    <a:lnL cap="flat">
                      <a:noFill/>
                    </a:lnL>
                    <a:lnR cap="flat">
                      <a:noFill/>
                    </a:lnR>
                    <a:lnT>
                      <a:noFill/>
                    </a:lnT>
                    <a:lnB>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200" b="0" i="0" u="none" strike="noStrike" cap="none" normalizeH="0" baseline="0" smtClean="0">
                          <a:ln>
                            <a:noFill/>
                          </a:ln>
                          <a:solidFill>
                            <a:schemeClr val="bg1"/>
                          </a:solidFill>
                          <a:effectLst/>
                          <a:latin typeface="Arial" charset="0"/>
                        </a:rPr>
                        <a:t>Reserves 80</a:t>
                      </a:r>
                    </a:p>
                  </a:txBody>
                  <a:tcPr marL="91447" marR="91447" horzOverflow="overflow">
                    <a:lnL cap="flat">
                      <a:noFill/>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200" b="0" i="0" u="none" strike="noStrike" cap="none" normalizeH="0" baseline="0" smtClean="0">
                          <a:ln>
                            <a:noFill/>
                          </a:ln>
                          <a:solidFill>
                            <a:schemeClr val="bg1"/>
                          </a:solidFill>
                          <a:effectLst/>
                          <a:latin typeface="Arial" charset="0"/>
                        </a:rPr>
                        <a:t>80 Deposits</a:t>
                      </a:r>
                    </a:p>
                  </a:txBody>
                  <a:tcPr marL="91447" marR="91447" horzOverflow="overflow">
                    <a:lnL w="12700" cap="flat" cmpd="sng" algn="ctr">
                      <a:solidFill>
                        <a:schemeClr val="bg1"/>
                      </a:solidFill>
                      <a:prstDash val="solid"/>
                      <a:round/>
                      <a:headEnd type="none" w="med" len="med"/>
                      <a:tailEnd type="none" w="med" len="med"/>
                    </a:lnL>
                    <a:lnR cap="flat">
                      <a:noFill/>
                    </a:lnR>
                    <a:lnT w="28575" cap="flat" cmpd="sng" algn="ctr">
                      <a:solidFill>
                        <a:schemeClr val="bg1"/>
                      </a:solidFill>
                      <a:prstDash val="solid"/>
                      <a:round/>
                      <a:headEnd type="none" w="med" len="med"/>
                      <a:tailEnd type="none" w="med" len="med"/>
                    </a:lnT>
                    <a:lnB>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200" b="0" i="0" u="none" strike="noStrike" cap="none" normalizeH="0" baseline="0" smtClean="0">
                        <a:ln>
                          <a:noFill/>
                        </a:ln>
                        <a:solidFill>
                          <a:schemeClr val="bg1"/>
                        </a:solidFill>
                        <a:effectLst/>
                        <a:latin typeface="Arial" charset="0"/>
                      </a:endParaRPr>
                    </a:p>
                  </a:txBody>
                  <a:tcPr marL="91447" marR="91447" horzOverflow="overflow">
                    <a:lnL cap="flat">
                      <a:noFill/>
                    </a:lnL>
                    <a:lnR cap="flat">
                      <a:noFill/>
                    </a:lnR>
                    <a:lnT>
                      <a:noFill/>
                    </a:lnT>
                    <a:lnB>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200" b="0" i="0" u="none" strike="noStrike" cap="none" normalizeH="0" baseline="0" smtClean="0">
                          <a:ln>
                            <a:noFill/>
                          </a:ln>
                          <a:solidFill>
                            <a:schemeClr val="bg1"/>
                          </a:solidFill>
                          <a:effectLst/>
                          <a:latin typeface="Arial" charset="0"/>
                        </a:rPr>
                        <a:t>Reserves 80</a:t>
                      </a:r>
                      <a:br>
                        <a:rPr kumimoji="0" lang="en-US" sz="1200" b="0" i="0" u="none" strike="noStrike" cap="none" normalizeH="0" baseline="0" smtClean="0">
                          <a:ln>
                            <a:noFill/>
                          </a:ln>
                          <a:solidFill>
                            <a:schemeClr val="bg1"/>
                          </a:solidFill>
                          <a:effectLst/>
                          <a:latin typeface="Arial" charset="0"/>
                        </a:rPr>
                      </a:br>
                      <a:r>
                        <a:rPr kumimoji="0" lang="en-US" sz="1200" b="0" i="0" u="none" strike="noStrike" cap="none" normalizeH="0" baseline="0" smtClean="0">
                          <a:ln>
                            <a:noFill/>
                          </a:ln>
                          <a:solidFill>
                            <a:schemeClr val="bg1"/>
                          </a:solidFill>
                          <a:effectLst/>
                          <a:latin typeface="Arial" charset="0"/>
                        </a:rPr>
                        <a:t>Loans 64</a:t>
                      </a:r>
                    </a:p>
                  </a:txBody>
                  <a:tcPr marL="0" marR="320065" horzOverflow="overflow">
                    <a:lnL cap="flat">
                      <a:noFill/>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200" b="0" i="0" u="none" strike="noStrike" cap="none" normalizeH="0" baseline="0" smtClean="0">
                          <a:ln>
                            <a:noFill/>
                          </a:ln>
                          <a:solidFill>
                            <a:schemeClr val="bg1"/>
                          </a:solidFill>
                          <a:effectLst/>
                          <a:latin typeface="Arial" charset="0"/>
                        </a:rPr>
                        <a:t>144 Deposits</a:t>
                      </a:r>
                    </a:p>
                  </a:txBody>
                  <a:tcPr marL="91447" marR="91447" horzOverflow="overflow">
                    <a:lnL w="12700" cap="flat" cmpd="sng" algn="ctr">
                      <a:solidFill>
                        <a:schemeClr val="bg1"/>
                      </a:solidFill>
                      <a:prstDash val="solid"/>
                      <a:round/>
                      <a:headEnd type="none" w="med" len="med"/>
                      <a:tailEnd type="none" w="med" len="med"/>
                    </a:lnL>
                    <a:lnR cap="flat">
                      <a:noFill/>
                    </a:lnR>
                    <a:lnT w="28575" cap="flat" cmpd="sng" algn="ctr">
                      <a:solidFill>
                        <a:schemeClr val="bg1"/>
                      </a:solidFill>
                      <a:prstDash val="solid"/>
                      <a:round/>
                      <a:headEnd type="none" w="med" len="med"/>
                      <a:tailEnd type="none" w="med" len="med"/>
                    </a:lnT>
                    <a:lnB>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200" b="0" i="0" u="none" strike="noStrike" cap="none" normalizeH="0" baseline="0" smtClean="0">
                        <a:ln>
                          <a:noFill/>
                        </a:ln>
                        <a:solidFill>
                          <a:schemeClr val="bg1"/>
                        </a:solidFill>
                        <a:effectLst/>
                        <a:latin typeface="Arial" charset="0"/>
                      </a:endParaRPr>
                    </a:p>
                  </a:txBody>
                  <a:tcPr marL="91447" marR="91447" horzOverflow="overflow">
                    <a:lnL cap="flat">
                      <a:noFill/>
                    </a:lnL>
                    <a:lnR cap="flat">
                      <a:noFill/>
                    </a:lnR>
                    <a:lnT>
                      <a:noFill/>
                    </a:lnT>
                    <a:lnB>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200" b="0" i="0" u="none" strike="noStrike" cap="none" normalizeH="0" baseline="0" smtClean="0">
                          <a:ln>
                            <a:noFill/>
                          </a:ln>
                          <a:solidFill>
                            <a:schemeClr val="bg1"/>
                          </a:solidFill>
                          <a:effectLst/>
                          <a:latin typeface="Arial" charset="0"/>
                        </a:rPr>
                        <a:t>Reserves 16</a:t>
                      </a:r>
                      <a:br>
                        <a:rPr kumimoji="0" lang="en-US" sz="1200" b="0" i="0" u="none" strike="noStrike" cap="none" normalizeH="0" baseline="0" smtClean="0">
                          <a:ln>
                            <a:noFill/>
                          </a:ln>
                          <a:solidFill>
                            <a:schemeClr val="bg1"/>
                          </a:solidFill>
                          <a:effectLst/>
                          <a:latin typeface="Arial" charset="0"/>
                        </a:rPr>
                      </a:br>
                      <a:r>
                        <a:rPr kumimoji="0" lang="en-US" sz="1200" b="0" i="0" u="none" strike="noStrike" cap="none" normalizeH="0" baseline="0" smtClean="0">
                          <a:ln>
                            <a:noFill/>
                          </a:ln>
                          <a:solidFill>
                            <a:schemeClr val="bg1"/>
                          </a:solidFill>
                          <a:effectLst/>
                          <a:latin typeface="Arial" charset="0"/>
                        </a:rPr>
                        <a:t>Loans 64</a:t>
                      </a:r>
                    </a:p>
                  </a:txBody>
                  <a:tcPr marL="45724" marR="246907" horzOverflow="overflow">
                    <a:lnL cap="flat">
                      <a:noFill/>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200" b="0" i="0" u="none" strike="noStrike" cap="none" normalizeH="0" baseline="0" smtClean="0">
                          <a:ln>
                            <a:noFill/>
                          </a:ln>
                          <a:solidFill>
                            <a:schemeClr val="bg1"/>
                          </a:solidFill>
                          <a:effectLst/>
                          <a:latin typeface="Arial" charset="0"/>
                        </a:rPr>
                        <a:t>80 Deposits</a:t>
                      </a:r>
                    </a:p>
                  </a:txBody>
                  <a:tcPr marL="91447" marR="91447" horzOverflow="overflow">
                    <a:lnL w="12700" cap="flat" cmpd="sng" algn="ctr">
                      <a:solidFill>
                        <a:schemeClr val="bg1"/>
                      </a:solidFill>
                      <a:prstDash val="solid"/>
                      <a:round/>
                      <a:headEnd type="none" w="med" len="med"/>
                      <a:tailEnd type="none" w="med" len="med"/>
                    </a:lnL>
                    <a:lnR cap="flat">
                      <a:noFill/>
                    </a:lnR>
                    <a:lnT w="28575" cap="flat" cmpd="sng" algn="ctr">
                      <a:solidFill>
                        <a:schemeClr val="bg1"/>
                      </a:solidFill>
                      <a:prstDash val="solid"/>
                      <a:round/>
                      <a:headEnd type="none" w="med" len="med"/>
                      <a:tailEnd type="none" w="med" len="med"/>
                    </a:lnT>
                    <a:lnB>
                      <a:noFill/>
                    </a:lnB>
                    <a:lnTlToBr>
                      <a:noFill/>
                    </a:lnTlToBr>
                    <a:lnBlToTr>
                      <a:noFill/>
                    </a:lnBlToTr>
                    <a:solidFill>
                      <a:srgbClr val="333399"/>
                    </a:solidFill>
                  </a:tcPr>
                </a:tc>
              </a:tr>
              <a:tr h="125413">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L="0" marR="0" marT="0" marB="0" horzOverflow="overflow">
                    <a:lnL cap="flat">
                      <a:noFill/>
                    </a:lnL>
                    <a:lnR cap="flat">
                      <a:noFill/>
                    </a:lnR>
                    <a:lnT>
                      <a:noFill/>
                    </a:lnT>
                    <a:lnB>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200" b="0" i="0" u="none" strike="noStrike" cap="none" normalizeH="0" baseline="0" smtClean="0">
                        <a:ln>
                          <a:noFill/>
                        </a:ln>
                        <a:solidFill>
                          <a:schemeClr val="bg1"/>
                        </a:solidFill>
                        <a:effectLst/>
                        <a:latin typeface="Arial" charset="0"/>
                      </a:endParaRPr>
                    </a:p>
                  </a:txBody>
                  <a:tcPr marL="0" marR="0" marT="0" marB="0" horzOverflow="overflow">
                    <a:lnL cap="flat">
                      <a:noFill/>
                    </a:lnL>
                    <a:lnR cap="flat">
                      <a:noFill/>
                    </a:lnR>
                    <a:lnT>
                      <a:noFill/>
                    </a:lnT>
                    <a:lnB w="28575" cap="flat" cmpd="sng" algn="ctr">
                      <a:solidFill>
                        <a:schemeClr val="bg1"/>
                      </a:solidFill>
                      <a:prstDash val="solid"/>
                      <a:round/>
                      <a:headEnd type="none" w="med" len="med"/>
                      <a:tailEnd type="none" w="med" len="med"/>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200" b="0" i="0" u="none" strike="noStrike" cap="none" normalizeH="0" baseline="0" smtClean="0">
                        <a:ln>
                          <a:noFill/>
                        </a:ln>
                        <a:solidFill>
                          <a:schemeClr val="bg1"/>
                        </a:solidFill>
                        <a:effectLst/>
                        <a:latin typeface="Arial" charset="0"/>
                      </a:endParaRPr>
                    </a:p>
                  </a:txBody>
                  <a:tcPr marL="0" marR="0" marT="0" marB="0" horzOverflow="overflow">
                    <a:lnL cap="flat">
                      <a:noFill/>
                    </a:lnL>
                    <a:lnR cap="flat">
                      <a:noFill/>
                    </a:lnR>
                    <a:lnT>
                      <a:noFill/>
                    </a:lnT>
                    <a:lnB w="28575" cap="flat" cmpd="sng" algn="ctr">
                      <a:solidFill>
                        <a:schemeClr val="bg1"/>
                      </a:solidFill>
                      <a:prstDash val="solid"/>
                      <a:round/>
                      <a:headEnd type="none" w="med" len="med"/>
                      <a:tailEnd type="none" w="med" len="med"/>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200" b="0" i="0" u="none" strike="noStrike" cap="none" normalizeH="0" baseline="0" smtClean="0">
                        <a:ln>
                          <a:noFill/>
                        </a:ln>
                        <a:solidFill>
                          <a:schemeClr val="bg1"/>
                        </a:solidFill>
                        <a:effectLst/>
                        <a:latin typeface="Arial" charset="0"/>
                      </a:endParaRPr>
                    </a:p>
                  </a:txBody>
                  <a:tcPr marL="0" marR="0" marT="0" marB="0" horzOverflow="overflow">
                    <a:lnL cap="flat">
                      <a:noFill/>
                    </a:lnL>
                    <a:lnR cap="flat">
                      <a:noFill/>
                    </a:lnR>
                    <a:lnT>
                      <a:noFill/>
                    </a:lnT>
                    <a:lnB>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200" b="0" i="0" u="none" strike="noStrike" cap="none" normalizeH="0" baseline="0" smtClean="0">
                        <a:ln>
                          <a:noFill/>
                        </a:ln>
                        <a:solidFill>
                          <a:schemeClr val="bg1"/>
                        </a:solidFill>
                        <a:effectLst/>
                        <a:latin typeface="Arial" charset="0"/>
                      </a:endParaRPr>
                    </a:p>
                  </a:txBody>
                  <a:tcPr marL="0" marR="0" marT="0" marB="0" horzOverflow="overflow">
                    <a:lnL cap="flat">
                      <a:noFill/>
                    </a:lnL>
                    <a:lnR cap="flat">
                      <a:noFill/>
                    </a:lnR>
                    <a:lnT>
                      <a:noFill/>
                    </a:lnT>
                    <a:lnB w="28575" cap="flat" cmpd="sng" algn="ctr">
                      <a:solidFill>
                        <a:schemeClr val="bg1"/>
                      </a:solidFill>
                      <a:prstDash val="solid"/>
                      <a:round/>
                      <a:headEnd type="none" w="med" len="med"/>
                      <a:tailEnd type="none" w="med" len="med"/>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200" b="0" i="0" u="none" strike="noStrike" cap="none" normalizeH="0" baseline="0" smtClean="0">
                        <a:ln>
                          <a:noFill/>
                        </a:ln>
                        <a:solidFill>
                          <a:schemeClr val="bg1"/>
                        </a:solidFill>
                        <a:effectLst/>
                        <a:latin typeface="Arial" charset="0"/>
                      </a:endParaRPr>
                    </a:p>
                  </a:txBody>
                  <a:tcPr marL="0" marR="0" marT="0" marB="0" horzOverflow="overflow">
                    <a:lnL cap="flat">
                      <a:noFill/>
                    </a:lnL>
                    <a:lnR cap="flat">
                      <a:noFill/>
                    </a:lnR>
                    <a:lnT>
                      <a:noFill/>
                    </a:lnT>
                    <a:lnB w="28575" cap="flat" cmpd="sng" algn="ctr">
                      <a:solidFill>
                        <a:schemeClr val="bg1"/>
                      </a:solidFill>
                      <a:prstDash val="solid"/>
                      <a:round/>
                      <a:headEnd type="none" w="med" len="med"/>
                      <a:tailEnd type="none" w="med" len="med"/>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200" b="0" i="0" u="none" strike="noStrike" cap="none" normalizeH="0" baseline="0" smtClean="0">
                        <a:ln>
                          <a:noFill/>
                        </a:ln>
                        <a:solidFill>
                          <a:schemeClr val="bg1"/>
                        </a:solidFill>
                        <a:effectLst/>
                        <a:latin typeface="Arial" charset="0"/>
                      </a:endParaRPr>
                    </a:p>
                  </a:txBody>
                  <a:tcPr marL="0" marR="0" marT="0" marB="0" horzOverflow="overflow">
                    <a:lnL cap="flat">
                      <a:noFill/>
                    </a:lnL>
                    <a:lnR cap="flat">
                      <a:noFill/>
                    </a:lnR>
                    <a:lnT>
                      <a:noFill/>
                    </a:lnT>
                    <a:lnB>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endParaRPr kumimoji="0" lang="en-US" sz="1200" b="0" i="0" u="none" strike="noStrike" cap="none" normalizeH="0" baseline="0" smtClean="0">
                        <a:ln>
                          <a:noFill/>
                        </a:ln>
                        <a:solidFill>
                          <a:schemeClr val="bg1"/>
                        </a:solidFill>
                        <a:effectLst/>
                        <a:latin typeface="Arial" charset="0"/>
                      </a:endParaRPr>
                    </a:p>
                  </a:txBody>
                  <a:tcPr marL="0" marR="0" marT="0" marB="0" horzOverflow="overflow">
                    <a:lnL cap="flat">
                      <a:noFill/>
                    </a:lnL>
                    <a:lnR cap="flat">
                      <a:noFill/>
                    </a:lnR>
                    <a:lnT>
                      <a:noFill/>
                    </a:lnT>
                    <a:lnB w="28575" cap="flat" cmpd="sng" algn="ctr">
                      <a:solidFill>
                        <a:schemeClr val="bg1"/>
                      </a:solidFill>
                      <a:prstDash val="solid"/>
                      <a:round/>
                      <a:headEnd type="none" w="med" len="med"/>
                      <a:tailEnd type="none" w="med" len="med"/>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200" b="0" i="0" u="none" strike="noStrike" cap="none" normalizeH="0" baseline="0" smtClean="0">
                        <a:ln>
                          <a:noFill/>
                        </a:ln>
                        <a:solidFill>
                          <a:schemeClr val="bg1"/>
                        </a:solidFill>
                        <a:effectLst/>
                        <a:latin typeface="Arial" charset="0"/>
                      </a:endParaRPr>
                    </a:p>
                  </a:txBody>
                  <a:tcPr marL="0" marR="0" marT="0" marB="0" horzOverflow="overflow">
                    <a:lnL cap="flat">
                      <a:noFill/>
                    </a:lnL>
                    <a:lnR cap="flat">
                      <a:noFill/>
                    </a:lnR>
                    <a:lnT>
                      <a:noFill/>
                    </a:lnT>
                    <a:lnB w="28575" cap="flat" cmpd="sng" algn="ctr">
                      <a:solidFill>
                        <a:schemeClr val="bg1"/>
                      </a:solidFill>
                      <a:prstDash val="solid"/>
                      <a:round/>
                      <a:headEnd type="none" w="med" len="med"/>
                      <a:tailEnd type="none" w="med" len="med"/>
                    </a:lnB>
                    <a:lnTlToBr>
                      <a:noFill/>
                    </a:lnTlToBr>
                    <a:lnBlToTr>
                      <a:noFill/>
                    </a:lnBlToTr>
                    <a:solidFill>
                      <a:srgbClr val="333399"/>
                    </a:solidFill>
                  </a:tcPr>
                </a:tc>
              </a:tr>
              <a:tr h="247650">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L="91447" marR="91447" horzOverflow="overflow">
                    <a:lnL cap="flat">
                      <a:noFill/>
                    </a:lnL>
                    <a:lnR cap="flat">
                      <a:noFill/>
                    </a:lnR>
                    <a:lnT>
                      <a:noFill/>
                    </a:lnT>
                    <a:lnB>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200" b="0" i="0" u="none" strike="noStrike" cap="none" normalizeH="0" baseline="0" smtClean="0">
                          <a:ln>
                            <a:noFill/>
                          </a:ln>
                          <a:solidFill>
                            <a:schemeClr val="bg1"/>
                          </a:solidFill>
                          <a:effectLst/>
                          <a:latin typeface="Arial" charset="0"/>
                        </a:rPr>
                        <a:t>Reserves 64</a:t>
                      </a:r>
                    </a:p>
                  </a:txBody>
                  <a:tcPr marL="91447" marR="91447" horzOverflow="overflow">
                    <a:lnL cap="flat">
                      <a:noFill/>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200" b="0" i="0" u="none" strike="noStrike" cap="none" normalizeH="0" baseline="0" smtClean="0">
                          <a:ln>
                            <a:noFill/>
                          </a:ln>
                          <a:solidFill>
                            <a:schemeClr val="bg1"/>
                          </a:solidFill>
                          <a:effectLst/>
                          <a:latin typeface="Arial" charset="0"/>
                        </a:rPr>
                        <a:t>64 Deposits</a:t>
                      </a:r>
                    </a:p>
                  </a:txBody>
                  <a:tcPr marL="91447" marR="91447" horzOverflow="overflow">
                    <a:lnL w="12700" cap="flat" cmpd="sng" algn="ctr">
                      <a:solidFill>
                        <a:schemeClr val="bg1"/>
                      </a:solidFill>
                      <a:prstDash val="solid"/>
                      <a:round/>
                      <a:headEnd type="none" w="med" len="med"/>
                      <a:tailEnd type="none" w="med" len="med"/>
                    </a:lnL>
                    <a:lnR cap="flat">
                      <a:noFill/>
                    </a:lnR>
                    <a:lnT w="28575" cap="flat" cmpd="sng" algn="ctr">
                      <a:solidFill>
                        <a:schemeClr val="bg1"/>
                      </a:solidFill>
                      <a:prstDash val="solid"/>
                      <a:round/>
                      <a:headEnd type="none" w="med" len="med"/>
                      <a:tailEnd type="none" w="med" len="med"/>
                    </a:lnT>
                    <a:lnB>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200" b="0" i="0" u="none" strike="noStrike" cap="none" normalizeH="0" baseline="0" smtClean="0">
                        <a:ln>
                          <a:noFill/>
                        </a:ln>
                        <a:solidFill>
                          <a:schemeClr val="bg1"/>
                        </a:solidFill>
                        <a:effectLst/>
                        <a:latin typeface="Arial" charset="0"/>
                      </a:endParaRPr>
                    </a:p>
                  </a:txBody>
                  <a:tcPr marL="91447" marR="91447" horzOverflow="overflow">
                    <a:lnL cap="flat">
                      <a:noFill/>
                    </a:lnL>
                    <a:lnR cap="flat">
                      <a:noFill/>
                    </a:lnR>
                    <a:lnT>
                      <a:noFill/>
                    </a:lnT>
                    <a:lnB>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200" b="0" i="0" u="none" strike="noStrike" cap="none" normalizeH="0" baseline="0" smtClean="0">
                          <a:ln>
                            <a:noFill/>
                          </a:ln>
                          <a:solidFill>
                            <a:schemeClr val="bg1"/>
                          </a:solidFill>
                          <a:effectLst/>
                          <a:latin typeface="Arial" charset="0"/>
                        </a:rPr>
                        <a:t>Reserves 64</a:t>
                      </a:r>
                    </a:p>
                  </a:txBody>
                  <a:tcPr marL="0" marR="320065" horzOverflow="overflow">
                    <a:lnL cap="flat">
                      <a:noFill/>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200" b="0" i="0" u="none" strike="noStrike" cap="none" normalizeH="0" baseline="0" smtClean="0">
                          <a:ln>
                            <a:noFill/>
                          </a:ln>
                          <a:solidFill>
                            <a:schemeClr val="bg1"/>
                          </a:solidFill>
                          <a:effectLst/>
                          <a:latin typeface="Arial" charset="0"/>
                        </a:rPr>
                        <a:t>115.20 Deposits</a:t>
                      </a:r>
                    </a:p>
                  </a:txBody>
                  <a:tcPr marL="91447" marR="91447" horzOverflow="overflow">
                    <a:lnL w="12700" cap="flat" cmpd="sng" algn="ctr">
                      <a:solidFill>
                        <a:schemeClr val="bg1"/>
                      </a:solidFill>
                      <a:prstDash val="solid"/>
                      <a:round/>
                      <a:headEnd type="none" w="med" len="med"/>
                      <a:tailEnd type="none" w="med" len="med"/>
                    </a:lnL>
                    <a:lnR cap="flat">
                      <a:noFill/>
                    </a:lnR>
                    <a:lnT w="28575" cap="flat" cmpd="sng" algn="ctr">
                      <a:solidFill>
                        <a:schemeClr val="bg1"/>
                      </a:solidFill>
                      <a:prstDash val="solid"/>
                      <a:round/>
                      <a:headEnd type="none" w="med" len="med"/>
                      <a:tailEnd type="none" w="med" len="med"/>
                    </a:lnT>
                    <a:lnB>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200" b="0" i="0" u="none" strike="noStrike" cap="none" normalizeH="0" baseline="0" smtClean="0">
                        <a:ln>
                          <a:noFill/>
                        </a:ln>
                        <a:solidFill>
                          <a:schemeClr val="bg1"/>
                        </a:solidFill>
                        <a:effectLst/>
                        <a:latin typeface="Arial" charset="0"/>
                      </a:endParaRPr>
                    </a:p>
                  </a:txBody>
                  <a:tcPr marL="91447" marR="91447" horzOverflow="overflow">
                    <a:lnL cap="flat">
                      <a:noFill/>
                    </a:lnL>
                    <a:lnR cap="flat">
                      <a:noFill/>
                    </a:lnR>
                    <a:lnT>
                      <a:noFill/>
                    </a:lnT>
                    <a:lnB>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r>
                        <a:rPr kumimoji="0" lang="en-US" sz="1200" b="0" i="0" u="none" strike="noStrike" cap="none" normalizeH="0" baseline="0" smtClean="0">
                          <a:ln>
                            <a:noFill/>
                          </a:ln>
                          <a:solidFill>
                            <a:schemeClr val="bg1"/>
                          </a:solidFill>
                          <a:effectLst/>
                          <a:latin typeface="Arial" charset="0"/>
                        </a:rPr>
                        <a:t>Reserves 12.80</a:t>
                      </a:r>
                    </a:p>
                  </a:txBody>
                  <a:tcPr marL="45724" marR="45724" horzOverflow="overflow">
                    <a:lnL cap="flat">
                      <a:noFill/>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r>
                        <a:rPr kumimoji="0" lang="en-US" sz="1200" b="0" i="0" u="none" strike="noStrike" cap="none" normalizeH="0" baseline="0" smtClean="0">
                          <a:ln>
                            <a:noFill/>
                          </a:ln>
                          <a:solidFill>
                            <a:schemeClr val="bg1"/>
                          </a:solidFill>
                          <a:effectLst/>
                          <a:latin typeface="Arial" charset="0"/>
                        </a:rPr>
                        <a:t>64 Deposits</a:t>
                      </a:r>
                    </a:p>
                  </a:txBody>
                  <a:tcPr marL="91447" marR="91447" horzOverflow="overflow">
                    <a:lnL w="12700" cap="flat" cmpd="sng" algn="ctr">
                      <a:solidFill>
                        <a:schemeClr val="bg1"/>
                      </a:solidFill>
                      <a:prstDash val="solid"/>
                      <a:round/>
                      <a:headEnd type="none" w="med" len="med"/>
                      <a:tailEnd type="none" w="med" len="med"/>
                    </a:lnL>
                    <a:lnR cap="flat">
                      <a:noFill/>
                    </a:lnR>
                    <a:lnT w="28575" cap="flat" cmpd="sng" algn="ctr">
                      <a:solidFill>
                        <a:schemeClr val="bg1"/>
                      </a:solidFill>
                      <a:prstDash val="solid"/>
                      <a:round/>
                      <a:headEnd type="none" w="med" len="med"/>
                      <a:tailEnd type="none" w="med" len="med"/>
                    </a:lnT>
                    <a:lnB>
                      <a:noFill/>
                    </a:lnB>
                    <a:lnTlToBr>
                      <a:noFill/>
                    </a:lnTlToBr>
                    <a:lnBlToTr>
                      <a:noFill/>
                    </a:lnBlToTr>
                    <a:solidFill>
                      <a:srgbClr val="333399"/>
                    </a:solidFill>
                  </a:tcPr>
                </a:tc>
              </a:tr>
              <a:tr h="142875">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600" b="0" i="0" u="none" strike="noStrike" cap="none" normalizeH="0" baseline="0" smtClean="0">
                        <a:ln>
                          <a:noFill/>
                        </a:ln>
                        <a:solidFill>
                          <a:schemeClr val="bg1"/>
                        </a:solidFill>
                        <a:effectLst/>
                        <a:latin typeface="Arial" charset="0"/>
                      </a:endParaRPr>
                    </a:p>
                  </a:txBody>
                  <a:tcPr marL="0" marR="0" marT="0" marB="0" horzOverflow="overflow">
                    <a:lnL cap="flat">
                      <a:noFill/>
                    </a:lnL>
                    <a:lnR cap="flat">
                      <a:noFill/>
                    </a:lnR>
                    <a:ln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200" b="0" i="0" u="none" strike="noStrike" cap="none" normalizeH="0" baseline="0" smtClean="0">
                        <a:ln>
                          <a:noFill/>
                        </a:ln>
                        <a:solidFill>
                          <a:schemeClr val="bg1"/>
                        </a:solidFill>
                        <a:effectLst/>
                        <a:latin typeface="Arial" charset="0"/>
                      </a:endParaRPr>
                    </a:p>
                  </a:txBody>
                  <a:tcPr marL="0" marR="0" marT="0" marB="0" horzOverflow="overflow">
                    <a:lnL cap="flat">
                      <a:noFill/>
                    </a:lnL>
                    <a:lnR cap="flat">
                      <a:noFill/>
                    </a:lnR>
                    <a:ln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200" b="0" i="0" u="none" strike="noStrike" cap="none" normalizeH="0" baseline="0" smtClean="0">
                        <a:ln>
                          <a:noFill/>
                        </a:ln>
                        <a:solidFill>
                          <a:schemeClr val="bg1"/>
                        </a:solidFill>
                        <a:effectLst/>
                        <a:latin typeface="Arial" charset="0"/>
                      </a:endParaRPr>
                    </a:p>
                  </a:txBody>
                  <a:tcPr marL="0" marR="0" marT="0" marB="0" horzOverflow="overflow">
                    <a:lnL cap="flat">
                      <a:noFill/>
                    </a:lnL>
                    <a:lnR cap="flat">
                      <a:noFill/>
                    </a:lnR>
                    <a:ln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200" b="0" i="0" u="none" strike="noStrike" cap="none" normalizeH="0" baseline="0" smtClean="0">
                        <a:ln>
                          <a:noFill/>
                        </a:ln>
                        <a:solidFill>
                          <a:schemeClr val="bg1"/>
                        </a:solidFill>
                        <a:effectLst/>
                        <a:latin typeface="Arial" charset="0"/>
                      </a:endParaRPr>
                    </a:p>
                  </a:txBody>
                  <a:tcPr marL="0" marR="0" marT="0" marB="0" horzOverflow="overflow">
                    <a:lnL cap="flat">
                      <a:noFill/>
                    </a:lnL>
                    <a:lnR cap="flat">
                      <a:noFill/>
                    </a:lnR>
                    <a:lnT>
                      <a:noFill/>
                    </a:lnT>
                    <a:lnB cap="flat">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endParaRPr kumimoji="0" lang="en-US" sz="1200" b="0" i="0" u="none" strike="noStrike" cap="none" normalizeH="0" baseline="0" smtClean="0">
                        <a:ln>
                          <a:noFill/>
                        </a:ln>
                        <a:solidFill>
                          <a:schemeClr val="bg1"/>
                        </a:solidFill>
                        <a:effectLst/>
                        <a:latin typeface="Arial" charset="0"/>
                      </a:endParaRPr>
                    </a:p>
                  </a:txBody>
                  <a:tcPr marL="0" marR="0" marT="0" marB="0" horzOverflow="overflow">
                    <a:lnL cap="flat">
                      <a:noFill/>
                    </a:lnL>
                    <a:lnR cap="flat">
                      <a:noFill/>
                    </a:lnR>
                    <a:ln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200" b="0" i="0" u="none" strike="noStrike" cap="none" normalizeH="0" baseline="0" smtClean="0">
                        <a:ln>
                          <a:noFill/>
                        </a:ln>
                        <a:solidFill>
                          <a:schemeClr val="bg1"/>
                        </a:solidFill>
                        <a:effectLst/>
                        <a:latin typeface="Arial" charset="0"/>
                      </a:endParaRPr>
                    </a:p>
                  </a:txBody>
                  <a:tcPr marL="0" marR="0" marT="0" marB="0" horzOverflow="overflow">
                    <a:lnL cap="flat">
                      <a:noFill/>
                    </a:lnL>
                    <a:lnR cap="flat">
                      <a:noFill/>
                    </a:lnR>
                    <a:ln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200" b="0" i="0" u="none" strike="noStrike" cap="none" normalizeH="0" baseline="0" smtClean="0">
                        <a:ln>
                          <a:noFill/>
                        </a:ln>
                        <a:solidFill>
                          <a:schemeClr val="bg1"/>
                        </a:solidFill>
                        <a:effectLst/>
                        <a:latin typeface="Arial" charset="0"/>
                      </a:endParaRPr>
                    </a:p>
                  </a:txBody>
                  <a:tcPr marL="0" marR="0" marT="0" marB="0" horzOverflow="overflow">
                    <a:lnL cap="flat">
                      <a:noFill/>
                    </a:lnL>
                    <a:lnR cap="flat">
                      <a:noFill/>
                    </a:lnR>
                    <a:lnT>
                      <a:noFill/>
                    </a:lnT>
                    <a:lnB cap="flat">
                      <a:noFill/>
                    </a:lnB>
                    <a:lnTlToBr>
                      <a:noFill/>
                    </a:lnTlToBr>
                    <a:lnBlToTr>
                      <a:noFill/>
                    </a:lnBlToTr>
                    <a:solidFill>
                      <a:srgbClr val="333399"/>
                    </a:solidFill>
                  </a:tcPr>
                </a:tc>
                <a:tc>
                  <a:txBody>
                    <a:bodyPr/>
                    <a:lstStyle/>
                    <a:p>
                      <a:pPr marL="0" marR="0" lvl="0" indent="0" algn="r" defTabSz="914400" rtl="0" eaLnBrk="1" fontAlgn="base" latinLnBrk="0" hangingPunct="1">
                        <a:lnSpc>
                          <a:spcPct val="100000"/>
                        </a:lnSpc>
                        <a:spcBef>
                          <a:spcPct val="25000"/>
                        </a:spcBef>
                        <a:spcAft>
                          <a:spcPct val="45000"/>
                        </a:spcAft>
                        <a:buClrTx/>
                        <a:buSzTx/>
                        <a:buFontTx/>
                        <a:buNone/>
                        <a:tabLst/>
                      </a:pPr>
                      <a:endParaRPr kumimoji="0" lang="en-US" sz="1200" b="0" i="0" u="none" strike="noStrike" cap="none" normalizeH="0" baseline="0" smtClean="0">
                        <a:ln>
                          <a:noFill/>
                        </a:ln>
                        <a:solidFill>
                          <a:schemeClr val="bg1"/>
                        </a:solidFill>
                        <a:effectLst/>
                        <a:latin typeface="Arial" charset="0"/>
                      </a:endParaRPr>
                    </a:p>
                  </a:txBody>
                  <a:tcPr marL="0" marR="0" marT="0" marB="0" horzOverflow="overflow">
                    <a:lnL cap="flat">
                      <a:noFill/>
                    </a:lnL>
                    <a:lnR cap="flat">
                      <a:noFill/>
                    </a:lnR>
                    <a:lnT>
                      <a:noFill/>
                    </a:lnT>
                    <a:lnB cap="flat">
                      <a:noFill/>
                    </a:lnB>
                    <a:lnTlToBr>
                      <a:noFill/>
                    </a:lnTlToBr>
                    <a:lnBlToTr>
                      <a:noFill/>
                    </a:lnBlToTr>
                    <a:solidFill>
                      <a:srgbClr val="333399"/>
                    </a:solidFill>
                  </a:tcPr>
                </a:tc>
                <a:tc>
                  <a:txBody>
                    <a:bodyPr/>
                    <a:lstStyle/>
                    <a:p>
                      <a:pPr marL="0" marR="0" lvl="0" indent="0" algn="l" defTabSz="914400" rtl="0" eaLnBrk="1" fontAlgn="base" latinLnBrk="0" hangingPunct="1">
                        <a:lnSpc>
                          <a:spcPct val="100000"/>
                        </a:lnSpc>
                        <a:spcBef>
                          <a:spcPct val="25000"/>
                        </a:spcBef>
                        <a:spcAft>
                          <a:spcPct val="45000"/>
                        </a:spcAft>
                        <a:buClrTx/>
                        <a:buSzTx/>
                        <a:buFontTx/>
                        <a:buNone/>
                        <a:tabLst/>
                      </a:pPr>
                      <a:endParaRPr kumimoji="0" lang="en-US" sz="1200" b="0" i="0" u="none" strike="noStrike" cap="none" normalizeH="0" baseline="0" smtClean="0">
                        <a:ln>
                          <a:noFill/>
                        </a:ln>
                        <a:solidFill>
                          <a:schemeClr val="bg1"/>
                        </a:solidFill>
                        <a:effectLst/>
                        <a:latin typeface="Arial" charset="0"/>
                      </a:endParaRPr>
                    </a:p>
                  </a:txBody>
                  <a:tcPr marL="0" marR="0" marT="0" marB="0" horzOverflow="overflow">
                    <a:lnL cap="flat">
                      <a:noFill/>
                    </a:lnL>
                    <a:lnR cap="flat">
                      <a:noFill/>
                    </a:lnR>
                    <a:lnT>
                      <a:noFill/>
                    </a:lnT>
                    <a:lnB cap="flat">
                      <a:noFill/>
                    </a:lnB>
                    <a:lnTlToBr>
                      <a:noFill/>
                    </a:lnTlToBr>
                    <a:lnBlToTr>
                      <a:noFill/>
                    </a:lnBlToTr>
                    <a:solidFill>
                      <a:srgbClr val="333399"/>
                    </a:solidFill>
                  </a:tcPr>
                </a:tc>
              </a:tr>
            </a:tbl>
          </a:graphicData>
        </a:graphic>
      </p:graphicFrame>
      <p:grpSp>
        <p:nvGrpSpPr>
          <p:cNvPr id="33959" name="Group 167"/>
          <p:cNvGrpSpPr>
            <a:grpSpLocks/>
          </p:cNvGrpSpPr>
          <p:nvPr/>
        </p:nvGrpSpPr>
        <p:grpSpPr bwMode="auto">
          <a:xfrm>
            <a:off x="3543300" y="4876800"/>
            <a:ext cx="2057400" cy="1717675"/>
            <a:chOff x="2232" y="3072"/>
            <a:chExt cx="1296" cy="1082"/>
          </a:xfrm>
        </p:grpSpPr>
        <p:grpSp>
          <p:nvGrpSpPr>
            <p:cNvPr id="23648" name="Group 166"/>
            <p:cNvGrpSpPr>
              <a:grpSpLocks/>
            </p:cNvGrpSpPr>
            <p:nvPr/>
          </p:nvGrpSpPr>
          <p:grpSpPr bwMode="auto">
            <a:xfrm>
              <a:off x="2232" y="3072"/>
              <a:ext cx="1296" cy="1082"/>
              <a:chOff x="2232" y="3072"/>
              <a:chExt cx="1296" cy="1082"/>
            </a:xfrm>
          </p:grpSpPr>
          <p:sp>
            <p:nvSpPr>
              <p:cNvPr id="23650" name="Rectangle 123"/>
              <p:cNvSpPr>
                <a:spLocks noChangeArrowheads="1"/>
              </p:cNvSpPr>
              <p:nvPr/>
            </p:nvSpPr>
            <p:spPr bwMode="auto">
              <a:xfrm>
                <a:off x="3258" y="4039"/>
                <a:ext cx="270" cy="115"/>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spcBef>
                    <a:spcPct val="25000"/>
                  </a:spcBef>
                  <a:spcAft>
                    <a:spcPct val="45000"/>
                  </a:spcAft>
                </a:pPr>
                <a:r>
                  <a:rPr lang="en-US" sz="1200" b="1">
                    <a:latin typeface="Arial" charset="0"/>
                  </a:rPr>
                  <a:t>.00</a:t>
                </a:r>
              </a:p>
            </p:txBody>
          </p:sp>
          <p:sp>
            <p:nvSpPr>
              <p:cNvPr id="23651" name="Rectangle 124"/>
              <p:cNvSpPr>
                <a:spLocks noChangeArrowheads="1"/>
              </p:cNvSpPr>
              <p:nvPr/>
            </p:nvSpPr>
            <p:spPr bwMode="auto">
              <a:xfrm>
                <a:off x="2934" y="4039"/>
                <a:ext cx="324" cy="115"/>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r">
                  <a:spcBef>
                    <a:spcPct val="25000"/>
                  </a:spcBef>
                  <a:spcAft>
                    <a:spcPct val="45000"/>
                  </a:spcAft>
                </a:pPr>
                <a:r>
                  <a:rPr lang="en-US" sz="1200" b="1">
                    <a:latin typeface="Arial" charset="0"/>
                  </a:rPr>
                  <a:t>500</a:t>
                </a:r>
              </a:p>
            </p:txBody>
          </p:sp>
          <p:sp>
            <p:nvSpPr>
              <p:cNvPr id="23652" name="Rectangle 125"/>
              <p:cNvSpPr>
                <a:spLocks noChangeArrowheads="1"/>
              </p:cNvSpPr>
              <p:nvPr/>
            </p:nvSpPr>
            <p:spPr bwMode="auto">
              <a:xfrm>
                <a:off x="2232" y="4039"/>
                <a:ext cx="702" cy="115"/>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spcBef>
                    <a:spcPct val="25000"/>
                  </a:spcBef>
                  <a:spcAft>
                    <a:spcPct val="45000"/>
                  </a:spcAft>
                </a:pPr>
                <a:r>
                  <a:rPr lang="en-US" sz="1200" b="1">
                    <a:latin typeface="Arial" charset="0"/>
                  </a:rPr>
                  <a:t>Total</a:t>
                </a:r>
              </a:p>
            </p:txBody>
          </p:sp>
          <p:sp>
            <p:nvSpPr>
              <p:cNvPr id="23653" name="Rectangle 126"/>
              <p:cNvSpPr>
                <a:spLocks noChangeArrowheads="1"/>
              </p:cNvSpPr>
              <p:nvPr/>
            </p:nvSpPr>
            <p:spPr bwMode="auto">
              <a:xfrm>
                <a:off x="2934" y="3694"/>
                <a:ext cx="594" cy="345"/>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spcBef>
                    <a:spcPct val="25000"/>
                  </a:spcBef>
                  <a:spcAft>
                    <a:spcPct val="45000"/>
                  </a:spcAft>
                </a:pPr>
                <a:r>
                  <a:rPr lang="en-US" sz="1200" b="1">
                    <a:latin typeface="Arial" charset="0"/>
                  </a:rPr>
                  <a:t>.</a:t>
                </a:r>
                <a:br>
                  <a:rPr lang="en-US" sz="1200" b="1">
                    <a:latin typeface="Arial" charset="0"/>
                  </a:rPr>
                </a:br>
                <a:r>
                  <a:rPr lang="en-US" sz="1200" b="1">
                    <a:latin typeface="Arial" charset="0"/>
                  </a:rPr>
                  <a:t>.</a:t>
                </a:r>
                <a:br>
                  <a:rPr lang="en-US" sz="1200" b="1">
                    <a:latin typeface="Arial" charset="0"/>
                  </a:rPr>
                </a:br>
                <a:r>
                  <a:rPr lang="en-US" sz="1200" b="1">
                    <a:latin typeface="Arial" charset="0"/>
                  </a:rPr>
                  <a:t>.</a:t>
                </a:r>
              </a:p>
            </p:txBody>
          </p:sp>
          <p:sp>
            <p:nvSpPr>
              <p:cNvPr id="23654" name="Rectangle 127"/>
              <p:cNvSpPr>
                <a:spLocks noChangeArrowheads="1"/>
              </p:cNvSpPr>
              <p:nvPr/>
            </p:nvSpPr>
            <p:spPr bwMode="auto">
              <a:xfrm>
                <a:off x="2232" y="3694"/>
                <a:ext cx="702" cy="345"/>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spcBef>
                    <a:spcPct val="25000"/>
                  </a:spcBef>
                  <a:spcAft>
                    <a:spcPct val="45000"/>
                  </a:spcAft>
                </a:pPr>
                <a:r>
                  <a:rPr lang="en-US" sz="1200" b="1">
                    <a:latin typeface="Arial" charset="0"/>
                  </a:rPr>
                  <a:t>.</a:t>
                </a:r>
                <a:br>
                  <a:rPr lang="en-US" sz="1200" b="1">
                    <a:latin typeface="Arial" charset="0"/>
                  </a:rPr>
                </a:br>
                <a:r>
                  <a:rPr lang="en-US" sz="1200" b="1">
                    <a:latin typeface="Arial" charset="0"/>
                  </a:rPr>
                  <a:t>.</a:t>
                </a:r>
                <a:br>
                  <a:rPr lang="en-US" sz="1200" b="1">
                    <a:latin typeface="Arial" charset="0"/>
                  </a:rPr>
                </a:br>
                <a:r>
                  <a:rPr lang="en-US" sz="1200" b="1">
                    <a:latin typeface="Arial" charset="0"/>
                  </a:rPr>
                  <a:t>.</a:t>
                </a:r>
              </a:p>
            </p:txBody>
          </p:sp>
          <p:sp>
            <p:nvSpPr>
              <p:cNvPr id="23655" name="Rectangle 128"/>
              <p:cNvSpPr>
                <a:spLocks noChangeArrowheads="1"/>
              </p:cNvSpPr>
              <p:nvPr/>
            </p:nvSpPr>
            <p:spPr bwMode="auto">
              <a:xfrm>
                <a:off x="3258" y="3563"/>
                <a:ext cx="270" cy="131"/>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spcBef>
                    <a:spcPct val="25000"/>
                  </a:spcBef>
                  <a:spcAft>
                    <a:spcPct val="45000"/>
                  </a:spcAft>
                </a:pPr>
                <a:r>
                  <a:rPr lang="en-US" sz="1200" b="1">
                    <a:latin typeface="Arial" charset="0"/>
                  </a:rPr>
                  <a:t>.20</a:t>
                </a:r>
              </a:p>
            </p:txBody>
          </p:sp>
          <p:sp>
            <p:nvSpPr>
              <p:cNvPr id="23656" name="Rectangle 129"/>
              <p:cNvSpPr>
                <a:spLocks noChangeArrowheads="1"/>
              </p:cNvSpPr>
              <p:nvPr/>
            </p:nvSpPr>
            <p:spPr bwMode="auto">
              <a:xfrm>
                <a:off x="2934" y="3563"/>
                <a:ext cx="324" cy="131"/>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r">
                  <a:spcBef>
                    <a:spcPct val="25000"/>
                  </a:spcBef>
                  <a:spcAft>
                    <a:spcPct val="45000"/>
                  </a:spcAft>
                </a:pPr>
                <a:r>
                  <a:rPr lang="en-US" sz="1200" b="1">
                    <a:latin typeface="Arial" charset="0"/>
                  </a:rPr>
                  <a:t>51</a:t>
                </a:r>
              </a:p>
            </p:txBody>
          </p:sp>
          <p:sp>
            <p:nvSpPr>
              <p:cNvPr id="23657" name="Rectangle 130"/>
              <p:cNvSpPr>
                <a:spLocks noChangeArrowheads="1"/>
              </p:cNvSpPr>
              <p:nvPr/>
            </p:nvSpPr>
            <p:spPr bwMode="auto">
              <a:xfrm>
                <a:off x="2232" y="3563"/>
                <a:ext cx="702" cy="131"/>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spcBef>
                    <a:spcPct val="25000"/>
                  </a:spcBef>
                  <a:spcAft>
                    <a:spcPct val="45000"/>
                  </a:spcAft>
                </a:pPr>
                <a:r>
                  <a:rPr lang="en-US" sz="1200" b="1">
                    <a:latin typeface="Arial" charset="0"/>
                  </a:rPr>
                  <a:t>Bank 4</a:t>
                </a:r>
              </a:p>
            </p:txBody>
          </p:sp>
          <p:sp>
            <p:nvSpPr>
              <p:cNvPr id="23658" name="Rectangle 131"/>
              <p:cNvSpPr>
                <a:spLocks noChangeArrowheads="1"/>
              </p:cNvSpPr>
              <p:nvPr/>
            </p:nvSpPr>
            <p:spPr bwMode="auto">
              <a:xfrm>
                <a:off x="3258" y="3448"/>
                <a:ext cx="270" cy="115"/>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spcBef>
                    <a:spcPct val="25000"/>
                  </a:spcBef>
                  <a:spcAft>
                    <a:spcPct val="45000"/>
                  </a:spcAft>
                </a:pPr>
                <a:endParaRPr lang="en-US" sz="1200" b="1">
                  <a:latin typeface="Arial" charset="0"/>
                </a:endParaRPr>
              </a:p>
            </p:txBody>
          </p:sp>
          <p:sp>
            <p:nvSpPr>
              <p:cNvPr id="23659" name="Rectangle 132"/>
              <p:cNvSpPr>
                <a:spLocks noChangeArrowheads="1"/>
              </p:cNvSpPr>
              <p:nvPr/>
            </p:nvSpPr>
            <p:spPr bwMode="auto">
              <a:xfrm>
                <a:off x="2934" y="3448"/>
                <a:ext cx="324" cy="115"/>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r">
                  <a:spcBef>
                    <a:spcPct val="25000"/>
                  </a:spcBef>
                  <a:spcAft>
                    <a:spcPct val="45000"/>
                  </a:spcAft>
                </a:pPr>
                <a:r>
                  <a:rPr lang="en-US" sz="1200" b="1">
                    <a:latin typeface="Arial" charset="0"/>
                  </a:rPr>
                  <a:t>64</a:t>
                </a:r>
              </a:p>
            </p:txBody>
          </p:sp>
          <p:sp>
            <p:nvSpPr>
              <p:cNvPr id="23660" name="Rectangle 133"/>
              <p:cNvSpPr>
                <a:spLocks noChangeArrowheads="1"/>
              </p:cNvSpPr>
              <p:nvPr/>
            </p:nvSpPr>
            <p:spPr bwMode="auto">
              <a:xfrm>
                <a:off x="2232" y="3448"/>
                <a:ext cx="702" cy="115"/>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spcBef>
                    <a:spcPct val="25000"/>
                  </a:spcBef>
                  <a:spcAft>
                    <a:spcPct val="45000"/>
                  </a:spcAft>
                </a:pPr>
                <a:r>
                  <a:rPr lang="en-US" sz="1200" b="1">
                    <a:latin typeface="Arial" charset="0"/>
                  </a:rPr>
                  <a:t>Bank 3</a:t>
                </a:r>
              </a:p>
            </p:txBody>
          </p:sp>
          <p:sp>
            <p:nvSpPr>
              <p:cNvPr id="23661" name="Rectangle 134"/>
              <p:cNvSpPr>
                <a:spLocks noChangeArrowheads="1"/>
              </p:cNvSpPr>
              <p:nvPr/>
            </p:nvSpPr>
            <p:spPr bwMode="auto">
              <a:xfrm>
                <a:off x="3258" y="3317"/>
                <a:ext cx="270" cy="131"/>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spcBef>
                    <a:spcPct val="25000"/>
                  </a:spcBef>
                  <a:spcAft>
                    <a:spcPct val="45000"/>
                  </a:spcAft>
                </a:pPr>
                <a:endParaRPr lang="en-US" sz="1200" b="1">
                  <a:latin typeface="Arial" charset="0"/>
                </a:endParaRPr>
              </a:p>
            </p:txBody>
          </p:sp>
          <p:sp>
            <p:nvSpPr>
              <p:cNvPr id="23662" name="Rectangle 135"/>
              <p:cNvSpPr>
                <a:spLocks noChangeArrowheads="1"/>
              </p:cNvSpPr>
              <p:nvPr/>
            </p:nvSpPr>
            <p:spPr bwMode="auto">
              <a:xfrm>
                <a:off x="2934" y="3317"/>
                <a:ext cx="324" cy="131"/>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r">
                  <a:spcBef>
                    <a:spcPct val="25000"/>
                  </a:spcBef>
                  <a:spcAft>
                    <a:spcPct val="45000"/>
                  </a:spcAft>
                </a:pPr>
                <a:r>
                  <a:rPr lang="en-US" sz="1200" b="1">
                    <a:latin typeface="Arial" charset="0"/>
                  </a:rPr>
                  <a:t>80</a:t>
                </a:r>
              </a:p>
            </p:txBody>
          </p:sp>
          <p:sp>
            <p:nvSpPr>
              <p:cNvPr id="23663" name="Rectangle 136"/>
              <p:cNvSpPr>
                <a:spLocks noChangeArrowheads="1"/>
              </p:cNvSpPr>
              <p:nvPr/>
            </p:nvSpPr>
            <p:spPr bwMode="auto">
              <a:xfrm>
                <a:off x="2232" y="3317"/>
                <a:ext cx="702" cy="131"/>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spcBef>
                    <a:spcPct val="25000"/>
                  </a:spcBef>
                  <a:spcAft>
                    <a:spcPct val="45000"/>
                  </a:spcAft>
                </a:pPr>
                <a:r>
                  <a:rPr lang="en-US" sz="1200" b="1">
                    <a:latin typeface="Arial" charset="0"/>
                  </a:rPr>
                  <a:t>Bank 2</a:t>
                </a:r>
              </a:p>
            </p:txBody>
          </p:sp>
          <p:sp>
            <p:nvSpPr>
              <p:cNvPr id="23664" name="Rectangle 137"/>
              <p:cNvSpPr>
                <a:spLocks noChangeArrowheads="1"/>
              </p:cNvSpPr>
              <p:nvPr/>
            </p:nvSpPr>
            <p:spPr bwMode="auto">
              <a:xfrm>
                <a:off x="3258" y="3187"/>
                <a:ext cx="270" cy="130"/>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spcBef>
                    <a:spcPct val="25000"/>
                  </a:spcBef>
                  <a:spcAft>
                    <a:spcPct val="45000"/>
                  </a:spcAft>
                </a:pPr>
                <a:endParaRPr lang="en-US" sz="1200" b="1">
                  <a:latin typeface="Arial" charset="0"/>
                </a:endParaRPr>
              </a:p>
            </p:txBody>
          </p:sp>
          <p:sp>
            <p:nvSpPr>
              <p:cNvPr id="23665" name="Rectangle 138"/>
              <p:cNvSpPr>
                <a:spLocks noChangeArrowheads="1"/>
              </p:cNvSpPr>
              <p:nvPr/>
            </p:nvSpPr>
            <p:spPr bwMode="auto">
              <a:xfrm>
                <a:off x="2934" y="3187"/>
                <a:ext cx="324" cy="130"/>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r">
                  <a:spcBef>
                    <a:spcPct val="25000"/>
                  </a:spcBef>
                  <a:spcAft>
                    <a:spcPct val="45000"/>
                  </a:spcAft>
                </a:pPr>
                <a:r>
                  <a:rPr lang="en-US" sz="1200" b="1">
                    <a:latin typeface="Arial" charset="0"/>
                  </a:rPr>
                  <a:t>100</a:t>
                </a:r>
              </a:p>
            </p:txBody>
          </p:sp>
          <p:sp>
            <p:nvSpPr>
              <p:cNvPr id="23666" name="Rectangle 139"/>
              <p:cNvSpPr>
                <a:spLocks noChangeArrowheads="1"/>
              </p:cNvSpPr>
              <p:nvPr/>
            </p:nvSpPr>
            <p:spPr bwMode="auto">
              <a:xfrm>
                <a:off x="2232" y="3187"/>
                <a:ext cx="702" cy="130"/>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spcBef>
                    <a:spcPct val="25000"/>
                  </a:spcBef>
                  <a:spcAft>
                    <a:spcPct val="45000"/>
                  </a:spcAft>
                </a:pPr>
                <a:r>
                  <a:rPr lang="en-US" sz="1200" b="1">
                    <a:latin typeface="Arial" charset="0"/>
                  </a:rPr>
                  <a:t>Bank 1</a:t>
                </a:r>
              </a:p>
            </p:txBody>
          </p:sp>
          <p:sp>
            <p:nvSpPr>
              <p:cNvPr id="23667" name="Rectangle 140"/>
              <p:cNvSpPr>
                <a:spLocks noChangeArrowheads="1"/>
              </p:cNvSpPr>
              <p:nvPr/>
            </p:nvSpPr>
            <p:spPr bwMode="auto">
              <a:xfrm>
                <a:off x="2934" y="3072"/>
                <a:ext cx="594" cy="115"/>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spcBef>
                    <a:spcPct val="25000"/>
                  </a:spcBef>
                  <a:spcAft>
                    <a:spcPct val="45000"/>
                  </a:spcAft>
                </a:pPr>
                <a:r>
                  <a:rPr lang="en-US" sz="1200" b="1">
                    <a:latin typeface="Arial" charset="0"/>
                  </a:rPr>
                  <a:t>Deposits</a:t>
                </a:r>
              </a:p>
            </p:txBody>
          </p:sp>
          <p:sp>
            <p:nvSpPr>
              <p:cNvPr id="23668" name="Rectangle 141"/>
              <p:cNvSpPr>
                <a:spLocks noChangeArrowheads="1"/>
              </p:cNvSpPr>
              <p:nvPr/>
            </p:nvSpPr>
            <p:spPr bwMode="auto">
              <a:xfrm>
                <a:off x="2232" y="3072"/>
                <a:ext cx="702" cy="115"/>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ctr">
                  <a:spcBef>
                    <a:spcPct val="25000"/>
                  </a:spcBef>
                  <a:spcAft>
                    <a:spcPct val="45000"/>
                  </a:spcAft>
                </a:pPr>
                <a:r>
                  <a:rPr lang="en-US" sz="1200" b="1">
                    <a:latin typeface="Arial" charset="0"/>
                  </a:rPr>
                  <a:t>Summary:</a:t>
                </a:r>
              </a:p>
            </p:txBody>
          </p:sp>
          <p:sp>
            <p:nvSpPr>
              <p:cNvPr id="23669" name="Line 142"/>
              <p:cNvSpPr>
                <a:spLocks noChangeShapeType="1"/>
              </p:cNvSpPr>
              <p:nvPr/>
            </p:nvSpPr>
            <p:spPr bwMode="auto">
              <a:xfrm>
                <a:off x="2232" y="3072"/>
                <a:ext cx="1296"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23670" name="Line 143"/>
              <p:cNvSpPr>
                <a:spLocks noChangeShapeType="1"/>
              </p:cNvSpPr>
              <p:nvPr/>
            </p:nvSpPr>
            <p:spPr bwMode="auto">
              <a:xfrm>
                <a:off x="2232" y="3187"/>
                <a:ext cx="1296"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23671" name="Line 144"/>
              <p:cNvSpPr>
                <a:spLocks noChangeShapeType="1"/>
              </p:cNvSpPr>
              <p:nvPr/>
            </p:nvSpPr>
            <p:spPr bwMode="auto">
              <a:xfrm>
                <a:off x="2232" y="3317"/>
                <a:ext cx="1296"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23672" name="Line 145"/>
              <p:cNvSpPr>
                <a:spLocks noChangeShapeType="1"/>
              </p:cNvSpPr>
              <p:nvPr/>
            </p:nvSpPr>
            <p:spPr bwMode="auto">
              <a:xfrm>
                <a:off x="2232" y="3448"/>
                <a:ext cx="1296"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23673" name="Line 146"/>
              <p:cNvSpPr>
                <a:spLocks noChangeShapeType="1"/>
              </p:cNvSpPr>
              <p:nvPr/>
            </p:nvSpPr>
            <p:spPr bwMode="auto">
              <a:xfrm>
                <a:off x="2232" y="3563"/>
                <a:ext cx="1296"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23674" name="Line 147"/>
              <p:cNvSpPr>
                <a:spLocks noChangeShapeType="1"/>
              </p:cNvSpPr>
              <p:nvPr/>
            </p:nvSpPr>
            <p:spPr bwMode="auto">
              <a:xfrm>
                <a:off x="2232" y="3694"/>
                <a:ext cx="1296"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23675" name="Line 148"/>
              <p:cNvSpPr>
                <a:spLocks noChangeShapeType="1"/>
              </p:cNvSpPr>
              <p:nvPr/>
            </p:nvSpPr>
            <p:spPr bwMode="auto">
              <a:xfrm>
                <a:off x="2232" y="4039"/>
                <a:ext cx="1296"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23676" name="Line 149"/>
              <p:cNvSpPr>
                <a:spLocks noChangeShapeType="1"/>
              </p:cNvSpPr>
              <p:nvPr/>
            </p:nvSpPr>
            <p:spPr bwMode="auto">
              <a:xfrm>
                <a:off x="2232" y="4154"/>
                <a:ext cx="1296"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23677" name="Line 150"/>
              <p:cNvSpPr>
                <a:spLocks noChangeShapeType="1"/>
              </p:cNvSpPr>
              <p:nvPr/>
            </p:nvSpPr>
            <p:spPr bwMode="auto">
              <a:xfrm>
                <a:off x="2232" y="3072"/>
                <a:ext cx="0" cy="108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23678" name="Line 151"/>
              <p:cNvSpPr>
                <a:spLocks noChangeShapeType="1"/>
              </p:cNvSpPr>
              <p:nvPr/>
            </p:nvSpPr>
            <p:spPr bwMode="auto">
              <a:xfrm>
                <a:off x="2934" y="3072"/>
                <a:ext cx="0" cy="108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23679" name="Line 152"/>
              <p:cNvSpPr>
                <a:spLocks noChangeShapeType="1"/>
              </p:cNvSpPr>
              <p:nvPr/>
            </p:nvSpPr>
            <p:spPr bwMode="auto">
              <a:xfrm>
                <a:off x="3528" y="3072"/>
                <a:ext cx="0" cy="1082"/>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28575" cap="sq">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23680" name="Line 153"/>
              <p:cNvSpPr>
                <a:spLocks noChangeShapeType="1"/>
              </p:cNvSpPr>
              <p:nvPr/>
            </p:nvSpPr>
            <p:spPr bwMode="auto">
              <a:xfrm>
                <a:off x="3258" y="3187"/>
                <a:ext cx="0" cy="507"/>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23681" name="Line 154"/>
              <p:cNvSpPr>
                <a:spLocks noChangeShapeType="1"/>
              </p:cNvSpPr>
              <p:nvPr/>
            </p:nvSpPr>
            <p:spPr bwMode="auto">
              <a:xfrm>
                <a:off x="3258" y="4039"/>
                <a:ext cx="0" cy="115"/>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2700">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en-US"/>
              </a:p>
            </p:txBody>
          </p:sp>
          <p:sp>
            <p:nvSpPr>
              <p:cNvPr id="23682" name="Line 155"/>
              <p:cNvSpPr>
                <a:spLocks noChangeShapeType="1"/>
              </p:cNvSpPr>
              <p:nvPr/>
            </p:nvSpPr>
            <p:spPr bwMode="auto">
              <a:xfrm>
                <a:off x="3072" y="4032"/>
                <a:ext cx="33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3649" name="Line 156"/>
            <p:cNvSpPr>
              <a:spLocks noChangeShapeType="1"/>
            </p:cNvSpPr>
            <p:nvPr/>
          </p:nvSpPr>
          <p:spPr bwMode="auto">
            <a:xfrm>
              <a:off x="3012" y="3186"/>
              <a:ext cx="43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15330124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33966"/>
                                        </p:tgtEl>
                                        <p:attrNameLst>
                                          <p:attrName>style.visibility</p:attrName>
                                        </p:attrNameLst>
                                      </p:cBhvr>
                                      <p:to>
                                        <p:strVal val="visible"/>
                                      </p:to>
                                    </p:set>
                                    <p:animEffect transition="in" filter="blinds(horizontal)">
                                      <p:cBhvr>
                                        <p:cTn id="7" dur="500"/>
                                        <p:tgtEl>
                                          <p:spTgt spid="33966"/>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33959"/>
                                        </p:tgtEl>
                                        <p:attrNameLst>
                                          <p:attrName>style.visibility</p:attrName>
                                        </p:attrNameLst>
                                      </p:cBhvr>
                                      <p:to>
                                        <p:strVal val="visible"/>
                                      </p:to>
                                    </p:set>
                                    <p:animEffect transition="in" filter="blinds(horizontal)">
                                      <p:cBhvr>
                                        <p:cTn id="11" dur="500"/>
                                        <p:tgtEl>
                                          <p:spTgt spid="339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pPr algn="l"/>
            <a:r>
              <a:rPr lang="en-US" b="1" dirty="0" smtClean="0">
                <a:solidFill>
                  <a:srgbClr val="FF0000"/>
                </a:solidFill>
                <a:latin typeface="Times New Roman" pitchFamily="18" charset="0"/>
                <a:cs typeface="Times New Roman" pitchFamily="18" charset="0"/>
              </a:rPr>
              <a:t>QUANTITY THEORY OF MONEY</a:t>
            </a:r>
            <a:endParaRPr lang="en-US" b="1"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059363"/>
          </a:xfrm>
        </p:spPr>
        <p:txBody>
          <a:bodyPr>
            <a:normAutofit fontScale="25000" lnSpcReduction="20000"/>
          </a:bodyPr>
          <a:lstStyle/>
          <a:p>
            <a:pPr marL="0" indent="0">
              <a:buNone/>
            </a:pPr>
            <a:r>
              <a:rPr lang="en-US" sz="11200" b="1" dirty="0">
                <a:solidFill>
                  <a:srgbClr val="FF0000"/>
                </a:solidFill>
                <a:latin typeface="Times New Roman" pitchFamily="18" charset="0"/>
                <a:cs typeface="Times New Roman" pitchFamily="18" charset="0"/>
              </a:rPr>
              <a:t>What Does </a:t>
            </a:r>
            <a:r>
              <a:rPr lang="en-US" sz="11200" b="1" i="1" dirty="0">
                <a:solidFill>
                  <a:srgbClr val="FF0000"/>
                </a:solidFill>
                <a:latin typeface="Times New Roman" pitchFamily="18" charset="0"/>
                <a:cs typeface="Times New Roman" pitchFamily="18" charset="0"/>
              </a:rPr>
              <a:t>Quantity Theory Of Money</a:t>
            </a:r>
            <a:r>
              <a:rPr lang="en-US" sz="11200" b="1" dirty="0">
                <a:solidFill>
                  <a:srgbClr val="FF0000"/>
                </a:solidFill>
                <a:latin typeface="Times New Roman" pitchFamily="18" charset="0"/>
                <a:cs typeface="Times New Roman" pitchFamily="18" charset="0"/>
              </a:rPr>
              <a:t> Mean</a:t>
            </a:r>
            <a:r>
              <a:rPr lang="en-US" sz="11200" b="1" dirty="0" smtClean="0">
                <a:solidFill>
                  <a:srgbClr val="FF0000"/>
                </a:solidFill>
                <a:latin typeface="Times New Roman" pitchFamily="18" charset="0"/>
                <a:cs typeface="Times New Roman" pitchFamily="18" charset="0"/>
              </a:rPr>
              <a:t>?</a:t>
            </a:r>
          </a:p>
          <a:p>
            <a:pPr marL="0" indent="0">
              <a:buNone/>
            </a:pPr>
            <a:endParaRPr lang="en-US" sz="4400" b="1" dirty="0" smtClean="0">
              <a:solidFill>
                <a:srgbClr val="FF0000"/>
              </a:solidFill>
              <a:latin typeface="Times New Roman" pitchFamily="18" charset="0"/>
              <a:cs typeface="Times New Roman" pitchFamily="18" charset="0"/>
            </a:endParaRPr>
          </a:p>
          <a:p>
            <a:pPr marL="0" indent="0">
              <a:buNone/>
            </a:pPr>
            <a:r>
              <a:rPr lang="en-US" sz="14400" b="1" dirty="0" smtClean="0">
                <a:solidFill>
                  <a:schemeClr val="tx2"/>
                </a:solidFill>
                <a:latin typeface="Times New Roman" pitchFamily="18" charset="0"/>
                <a:cs typeface="Times New Roman" pitchFamily="18" charset="0"/>
              </a:rPr>
              <a:t>An </a:t>
            </a:r>
            <a:r>
              <a:rPr lang="en-US" sz="14400" b="1" dirty="0">
                <a:solidFill>
                  <a:schemeClr val="tx2"/>
                </a:solidFill>
                <a:latin typeface="Times New Roman" pitchFamily="18" charset="0"/>
                <a:cs typeface="Times New Roman" pitchFamily="18" charset="0"/>
              </a:rPr>
              <a:t>economic theory which proposes a positive relationship between changes in the money supply and the long-term price of goods. It states that increasing the amount of money in the economy will eventually lead to an equal percentage rise in the prices of products and services. The calculation behind the quantity theory of money is based </a:t>
            </a:r>
            <a:r>
              <a:rPr lang="en-US" sz="14400" b="1">
                <a:solidFill>
                  <a:schemeClr val="tx2"/>
                </a:solidFill>
                <a:latin typeface="Times New Roman" pitchFamily="18" charset="0"/>
                <a:cs typeface="Times New Roman" pitchFamily="18" charset="0"/>
              </a:rPr>
              <a:t>upon </a:t>
            </a:r>
            <a:r>
              <a:rPr lang="en-US" sz="14400" b="1" smtClean="0">
                <a:solidFill>
                  <a:schemeClr val="tx2"/>
                </a:solidFill>
                <a:latin typeface="Times New Roman" pitchFamily="18" charset="0"/>
                <a:cs typeface="Times New Roman" pitchFamily="18" charset="0"/>
              </a:rPr>
              <a:t>Fisher.</a:t>
            </a:r>
            <a:r>
              <a:rPr lang="en-US" sz="14400" b="1" dirty="0">
                <a:solidFill>
                  <a:schemeClr val="tx2"/>
                </a:solidFill>
                <a:latin typeface="Times New Roman" pitchFamily="18" charset="0"/>
                <a:cs typeface="Times New Roman" pitchFamily="18" charset="0"/>
              </a:rPr>
              <a:t/>
            </a:r>
            <a:br>
              <a:rPr lang="en-US" sz="14400" b="1" dirty="0">
                <a:solidFill>
                  <a:schemeClr val="tx2"/>
                </a:solidFill>
                <a:latin typeface="Times New Roman" pitchFamily="18" charset="0"/>
                <a:cs typeface="Times New Roman" pitchFamily="18" charset="0"/>
              </a:rPr>
            </a:br>
            <a:r>
              <a:rPr lang="en-US" sz="12800" b="1" dirty="0">
                <a:solidFill>
                  <a:schemeClr val="tx2"/>
                </a:solidFill>
                <a:latin typeface="Times New Roman" pitchFamily="18" charset="0"/>
                <a:cs typeface="Times New Roman" pitchFamily="18" charset="0"/>
              </a:rPr>
              <a:t/>
            </a:r>
            <a:br>
              <a:rPr lang="en-US" sz="12800" b="1" dirty="0">
                <a:solidFill>
                  <a:schemeClr val="tx2"/>
                </a:solidFill>
                <a:latin typeface="Times New Roman" pitchFamily="18" charset="0"/>
                <a:cs typeface="Times New Roman" pitchFamily="18" charset="0"/>
              </a:rPr>
            </a:br>
            <a:r>
              <a:rPr lang="en-US" sz="12800" b="1" dirty="0">
                <a:solidFill>
                  <a:schemeClr val="tx2"/>
                </a:solidFill>
                <a:latin typeface="Times New Roman" pitchFamily="18" charset="0"/>
                <a:cs typeface="Times New Roman" pitchFamily="18" charset="0"/>
              </a:rPr>
              <a:t/>
            </a:r>
            <a:br>
              <a:rPr lang="en-US" sz="12800" b="1" dirty="0">
                <a:solidFill>
                  <a:schemeClr val="tx2"/>
                </a:solidFill>
                <a:latin typeface="Times New Roman" pitchFamily="18" charset="0"/>
                <a:cs typeface="Times New Roman" pitchFamily="18" charset="0"/>
              </a:rPr>
            </a:br>
            <a:endParaRPr lang="en-US" sz="12800" b="1"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26277174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en-US" b="1" dirty="0">
                <a:solidFill>
                  <a:schemeClr val="tx2"/>
                </a:solidFill>
                <a:latin typeface="Times New Roman" pitchFamily="18" charset="0"/>
                <a:cs typeface="Times New Roman" pitchFamily="18" charset="0"/>
              </a:rPr>
              <a:t>Calculated as</a:t>
            </a:r>
            <a:r>
              <a:rPr lang="en-US" b="1" dirty="0" smtClean="0">
                <a:solidFill>
                  <a:schemeClr val="tx2"/>
                </a:solidFill>
                <a:latin typeface="Times New Roman" pitchFamily="18" charset="0"/>
                <a:cs typeface="Times New Roman" pitchFamily="18" charset="0"/>
              </a:rPr>
              <a:t>: M x V = P x T</a:t>
            </a:r>
            <a:r>
              <a:rPr lang="en-US" b="1" dirty="0">
                <a:solidFill>
                  <a:schemeClr val="tx2"/>
                </a:solidFill>
                <a:latin typeface="Times New Roman" pitchFamily="18" charset="0"/>
                <a:cs typeface="Times New Roman" pitchFamily="18" charset="0"/>
              </a:rPr>
              <a:t/>
            </a:r>
            <a:br>
              <a:rPr lang="en-US" b="1" dirty="0">
                <a:solidFill>
                  <a:schemeClr val="tx2"/>
                </a:solidFill>
                <a:latin typeface="Times New Roman" pitchFamily="18" charset="0"/>
                <a:cs typeface="Times New Roman" pitchFamily="18" charset="0"/>
              </a:rPr>
            </a:br>
            <a:r>
              <a:rPr lang="en-US" b="1" dirty="0">
                <a:solidFill>
                  <a:schemeClr val="tx2"/>
                </a:solidFill>
                <a:latin typeface="Times New Roman" pitchFamily="18" charset="0"/>
                <a:cs typeface="Times New Roman" pitchFamily="18" charset="0"/>
              </a:rPr>
              <a:t/>
            </a:r>
            <a:br>
              <a:rPr lang="en-US" b="1" dirty="0">
                <a:solidFill>
                  <a:schemeClr val="tx2"/>
                </a:solidFill>
                <a:latin typeface="Times New Roman" pitchFamily="18" charset="0"/>
                <a:cs typeface="Times New Roman" pitchFamily="18" charset="0"/>
              </a:rPr>
            </a:br>
            <a:r>
              <a:rPr lang="en-US" b="1" dirty="0">
                <a:solidFill>
                  <a:schemeClr val="tx2"/>
                </a:solidFill>
                <a:latin typeface="Times New Roman" pitchFamily="18" charset="0"/>
                <a:cs typeface="Times New Roman" pitchFamily="18" charset="0"/>
              </a:rPr>
              <a:t/>
            </a:r>
            <a:br>
              <a:rPr lang="en-US" b="1" dirty="0">
                <a:solidFill>
                  <a:schemeClr val="tx2"/>
                </a:solidFill>
                <a:latin typeface="Times New Roman" pitchFamily="18" charset="0"/>
                <a:cs typeface="Times New Roman" pitchFamily="18" charset="0"/>
              </a:rPr>
            </a:br>
            <a:r>
              <a:rPr lang="en-US" b="1" dirty="0">
                <a:solidFill>
                  <a:schemeClr val="tx2"/>
                </a:solidFill>
                <a:latin typeface="Times New Roman" pitchFamily="18" charset="0"/>
                <a:cs typeface="Times New Roman" pitchFamily="18" charset="0"/>
              </a:rPr>
              <a:t>Where: </a:t>
            </a:r>
            <a:br>
              <a:rPr lang="en-US" b="1" dirty="0">
                <a:solidFill>
                  <a:schemeClr val="tx2"/>
                </a:solidFill>
                <a:latin typeface="Times New Roman" pitchFamily="18" charset="0"/>
                <a:cs typeface="Times New Roman" pitchFamily="18" charset="0"/>
              </a:rPr>
            </a:br>
            <a:r>
              <a:rPr lang="en-US" b="1" dirty="0">
                <a:solidFill>
                  <a:schemeClr val="tx2"/>
                </a:solidFill>
                <a:latin typeface="Times New Roman" pitchFamily="18" charset="0"/>
                <a:cs typeface="Times New Roman" pitchFamily="18" charset="0"/>
              </a:rPr>
              <a:t>M represents the money supply.</a:t>
            </a:r>
            <a:br>
              <a:rPr lang="en-US" b="1" dirty="0">
                <a:solidFill>
                  <a:schemeClr val="tx2"/>
                </a:solidFill>
                <a:latin typeface="Times New Roman" pitchFamily="18" charset="0"/>
                <a:cs typeface="Times New Roman" pitchFamily="18" charset="0"/>
              </a:rPr>
            </a:br>
            <a:r>
              <a:rPr lang="en-US" b="1" dirty="0">
                <a:solidFill>
                  <a:schemeClr val="tx2"/>
                </a:solidFill>
                <a:latin typeface="Times New Roman" pitchFamily="18" charset="0"/>
                <a:cs typeface="Times New Roman" pitchFamily="18" charset="0"/>
              </a:rPr>
              <a:t>V represents the velocity of money.</a:t>
            </a:r>
            <a:br>
              <a:rPr lang="en-US" b="1" dirty="0">
                <a:solidFill>
                  <a:schemeClr val="tx2"/>
                </a:solidFill>
                <a:latin typeface="Times New Roman" pitchFamily="18" charset="0"/>
                <a:cs typeface="Times New Roman" pitchFamily="18" charset="0"/>
              </a:rPr>
            </a:br>
            <a:r>
              <a:rPr lang="en-US" b="1" dirty="0">
                <a:solidFill>
                  <a:schemeClr val="tx2"/>
                </a:solidFill>
                <a:latin typeface="Times New Roman" pitchFamily="18" charset="0"/>
                <a:cs typeface="Times New Roman" pitchFamily="18" charset="0"/>
              </a:rPr>
              <a:t>P represents the average price level.</a:t>
            </a:r>
            <a:br>
              <a:rPr lang="en-US" b="1" dirty="0">
                <a:solidFill>
                  <a:schemeClr val="tx2"/>
                </a:solidFill>
                <a:latin typeface="Times New Roman" pitchFamily="18" charset="0"/>
                <a:cs typeface="Times New Roman" pitchFamily="18" charset="0"/>
              </a:rPr>
            </a:br>
            <a:r>
              <a:rPr lang="en-US" b="1" dirty="0">
                <a:solidFill>
                  <a:schemeClr val="tx2"/>
                </a:solidFill>
                <a:latin typeface="Times New Roman" pitchFamily="18" charset="0"/>
                <a:cs typeface="Times New Roman" pitchFamily="18" charset="0"/>
              </a:rPr>
              <a:t>T represents the volume of transactions in the economy</a:t>
            </a:r>
            <a:br>
              <a:rPr lang="en-US" b="1" dirty="0">
                <a:solidFill>
                  <a:schemeClr val="tx2"/>
                </a:solidFill>
                <a:latin typeface="Times New Roman" pitchFamily="18" charset="0"/>
                <a:cs typeface="Times New Roman" pitchFamily="18" charset="0"/>
              </a:rPr>
            </a:br>
            <a:endParaRPr lang="en-US" dirty="0"/>
          </a:p>
        </p:txBody>
      </p:sp>
    </p:spTree>
    <p:extLst>
      <p:ext uri="{BB962C8B-B14F-4D97-AF65-F5344CB8AC3E}">
        <p14:creationId xmlns:p14="http://schemas.microsoft.com/office/powerpoint/2010/main" val="22733073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algn="l"/>
            <a:r>
              <a:rPr lang="en-US" b="1" dirty="0" smtClean="0">
                <a:solidFill>
                  <a:srgbClr val="FF0000"/>
                </a:solidFill>
              </a:rPr>
              <a:t>MONEY AND PRICE {INFLATION}</a:t>
            </a:r>
            <a:endParaRPr lang="en-US" b="1" dirty="0">
              <a:solidFill>
                <a:srgbClr val="FF0000"/>
              </a:solidFill>
            </a:endParaRPr>
          </a:p>
        </p:txBody>
      </p:sp>
      <p:sp>
        <p:nvSpPr>
          <p:cNvPr id="89091" name="Rectangle 3"/>
          <p:cNvSpPr>
            <a:spLocks noGrp="1" noChangeArrowheads="1"/>
          </p:cNvSpPr>
          <p:nvPr>
            <p:ph type="body" idx="1"/>
          </p:nvPr>
        </p:nvSpPr>
        <p:spPr>
          <a:xfrm>
            <a:off x="4572000" y="1828800"/>
            <a:ext cx="4114800" cy="3124200"/>
          </a:xfrm>
        </p:spPr>
        <p:txBody>
          <a:bodyPr/>
          <a:lstStyle/>
          <a:p>
            <a:r>
              <a:rPr lang="en-US" b="1" i="1" dirty="0">
                <a:solidFill>
                  <a:srgbClr val="FF0000"/>
                </a:solidFill>
              </a:rPr>
              <a:t>Hyperinflation</a:t>
            </a:r>
            <a:r>
              <a:rPr lang="en-US" dirty="0"/>
              <a:t> </a:t>
            </a:r>
            <a:r>
              <a:rPr lang="en-US" b="1" dirty="0">
                <a:solidFill>
                  <a:schemeClr val="tx2"/>
                </a:solidFill>
                <a:latin typeface="Times New Roman" pitchFamily="18" charset="0"/>
                <a:cs typeface="Times New Roman" pitchFamily="18" charset="0"/>
              </a:rPr>
              <a:t>is a period of very rapid increases in the price level.</a:t>
            </a:r>
          </a:p>
        </p:txBody>
      </p:sp>
      <p:pic>
        <p:nvPicPr>
          <p:cNvPr id="89092" name="Picture 4" descr="figure25_15_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8313" y="1828800"/>
            <a:ext cx="4103687" cy="36115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79966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afterEffect">
                                  <p:stCondLst>
                                    <p:cond delay="0"/>
                                  </p:stCondLst>
                                  <p:childTnLst>
                                    <p:set>
                                      <p:cBhvr>
                                        <p:cTn id="6" dur="1" fill="hold">
                                          <p:stCondLst>
                                            <p:cond delay="0"/>
                                          </p:stCondLst>
                                        </p:cTn>
                                        <p:tgtEl>
                                          <p:spTgt spid="89092"/>
                                        </p:tgtEl>
                                        <p:attrNameLst>
                                          <p:attrName>style.visibility</p:attrName>
                                        </p:attrNameLst>
                                      </p:cBhvr>
                                      <p:to>
                                        <p:strVal val="visible"/>
                                      </p:to>
                                    </p:set>
                                    <p:animEffect transition="in" filter="box(out)">
                                      <p:cBhvr>
                                        <p:cTn id="7" dur="500"/>
                                        <p:tgtEl>
                                          <p:spTgt spid="89092"/>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89091">
                                            <p:txEl>
                                              <p:pRg st="0" end="0"/>
                                            </p:txEl>
                                          </p:spTgt>
                                        </p:tgtEl>
                                        <p:attrNameLst>
                                          <p:attrName>style.visibility</p:attrName>
                                        </p:attrNameLst>
                                      </p:cBhvr>
                                      <p:to>
                                        <p:strVal val="visible"/>
                                      </p:to>
                                    </p:set>
                                    <p:animEffect transition="in" filter="wipe(left)">
                                      <p:cBhvr>
                                        <p:cTn id="11" dur="500"/>
                                        <p:tgtEl>
                                          <p:spTgt spid="890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bldLvl="2" autoUpdateAnimBg="0" advAuto="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endParaRPr lang="en-029" dirty="0" smtClean="0"/>
          </a:p>
          <a:p>
            <a:r>
              <a:rPr lang="en-029" sz="4000" b="1" dirty="0" smtClean="0">
                <a:solidFill>
                  <a:srgbClr val="FF0000"/>
                </a:solidFill>
                <a:latin typeface="Times New Roman" pitchFamily="18" charset="0"/>
                <a:cs typeface="Times New Roman" pitchFamily="18" charset="0"/>
              </a:rPr>
              <a:t>READING ASSIGNMENT</a:t>
            </a:r>
          </a:p>
          <a:p>
            <a:endParaRPr lang="en-029" dirty="0" smtClean="0"/>
          </a:p>
          <a:p>
            <a:r>
              <a:rPr lang="en-029" sz="4000" b="1" dirty="0" smtClean="0">
                <a:solidFill>
                  <a:srgbClr val="FF0000"/>
                </a:solidFill>
                <a:latin typeface="Times New Roman" pitchFamily="18" charset="0"/>
                <a:cs typeface="Times New Roman" pitchFamily="18" charset="0"/>
              </a:rPr>
              <a:t>KINDLY READ UP ON THE FUNCTIONS OF THE CENTRAL BANK {BANK OF JAMAICA}</a:t>
            </a:r>
            <a:endParaRPr lang="en-029" sz="4000" b="1" dirty="0">
              <a:solidFill>
                <a:srgbClr val="FF0000"/>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029" b="1" dirty="0" smtClean="0">
                <a:solidFill>
                  <a:srgbClr val="FF0000"/>
                </a:solidFill>
                <a:latin typeface="Times New Roman" pitchFamily="18" charset="0"/>
                <a:cs typeface="Times New Roman" pitchFamily="18" charset="0"/>
              </a:rPr>
              <a:t>{1} ACTIVE CASH BALANCES:</a:t>
            </a:r>
            <a:endParaRPr lang="en-029"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029" sz="4000" b="1" dirty="0" smtClean="0">
                <a:solidFill>
                  <a:srgbClr val="0070C0"/>
                </a:solidFill>
                <a:latin typeface="Times New Roman" pitchFamily="18" charset="0"/>
                <a:cs typeface="Times New Roman" pitchFamily="18" charset="0"/>
              </a:rPr>
              <a:t>Transactions demand for money </a:t>
            </a:r>
          </a:p>
          <a:p>
            <a:pPr lvl="1"/>
            <a:r>
              <a:rPr lang="en-029" sz="1600" b="1" dirty="0" smtClean="0">
                <a:solidFill>
                  <a:srgbClr val="0070C0"/>
                </a:solidFill>
                <a:latin typeface="Times New Roman" pitchFamily="18" charset="0"/>
                <a:cs typeface="Times New Roman" pitchFamily="18" charset="0"/>
              </a:rPr>
              <a:t>Also called Transactions motive</a:t>
            </a:r>
          </a:p>
          <a:p>
            <a:pPr lvl="1"/>
            <a:r>
              <a:rPr lang="en-029" sz="1600" b="1" dirty="0" err="1" smtClean="0">
                <a:solidFill>
                  <a:srgbClr val="0070C0"/>
                </a:solidFill>
                <a:latin typeface="Times New Roman" pitchFamily="18" charset="0"/>
                <a:cs typeface="Times New Roman" pitchFamily="18" charset="0"/>
              </a:rPr>
              <a:t>Eg</a:t>
            </a:r>
            <a:r>
              <a:rPr lang="en-029" sz="1600" b="1" dirty="0" smtClean="0">
                <a:solidFill>
                  <a:srgbClr val="0070C0"/>
                </a:solidFill>
                <a:latin typeface="Times New Roman" pitchFamily="18" charset="0"/>
                <a:cs typeface="Times New Roman" pitchFamily="18" charset="0"/>
              </a:rPr>
              <a:t>: taking the bus, buying lunch </a:t>
            </a:r>
          </a:p>
          <a:p>
            <a:r>
              <a:rPr lang="en-029" sz="4000" b="1" dirty="0" smtClean="0">
                <a:solidFill>
                  <a:srgbClr val="0070C0"/>
                </a:solidFill>
                <a:latin typeface="Times New Roman" pitchFamily="18" charset="0"/>
                <a:cs typeface="Times New Roman" pitchFamily="18" charset="0"/>
              </a:rPr>
              <a:t>Precautionary demand for money</a:t>
            </a:r>
          </a:p>
          <a:p>
            <a:pPr lvl="1"/>
            <a:r>
              <a:rPr lang="en-029" sz="1600" b="1" dirty="0" smtClean="0">
                <a:solidFill>
                  <a:srgbClr val="0070C0"/>
                </a:solidFill>
                <a:latin typeface="Times New Roman" pitchFamily="18" charset="0"/>
                <a:cs typeface="Times New Roman" pitchFamily="18" charset="0"/>
              </a:rPr>
              <a:t>Also called Precautionary motive</a:t>
            </a:r>
          </a:p>
          <a:p>
            <a:pPr lvl="1"/>
            <a:r>
              <a:rPr lang="en-029" sz="1600" b="1" dirty="0" err="1" smtClean="0">
                <a:solidFill>
                  <a:srgbClr val="0070C0"/>
                </a:solidFill>
                <a:latin typeface="Times New Roman" pitchFamily="18" charset="0"/>
                <a:cs typeface="Times New Roman" pitchFamily="18" charset="0"/>
              </a:rPr>
              <a:t>Eg</a:t>
            </a:r>
            <a:r>
              <a:rPr lang="en-029" sz="1600" b="1" dirty="0" smtClean="0">
                <a:solidFill>
                  <a:srgbClr val="0070C0"/>
                </a:solidFill>
                <a:latin typeface="Times New Roman" pitchFamily="18" charset="0"/>
                <a:cs typeface="Times New Roman" pitchFamily="18" charset="0"/>
              </a:rPr>
              <a:t>: security </a:t>
            </a:r>
          </a:p>
          <a:p>
            <a:pPr>
              <a:buNone/>
            </a:pPr>
            <a:r>
              <a:rPr lang="en-029" sz="4000" b="1" dirty="0" smtClean="0">
                <a:solidFill>
                  <a:srgbClr val="0070C0"/>
                </a:solidFill>
                <a:latin typeface="Times New Roman" pitchFamily="18" charset="0"/>
                <a:cs typeface="Times New Roman" pitchFamily="18" charset="0"/>
              </a:rPr>
              <a:t>The above motives provide yield of</a:t>
            </a:r>
          </a:p>
          <a:p>
            <a:pPr>
              <a:buNone/>
            </a:pPr>
            <a:r>
              <a:rPr lang="en-029" sz="4000" b="1" dirty="0" smtClean="0">
                <a:solidFill>
                  <a:srgbClr val="0070C0"/>
                </a:solidFill>
                <a:latin typeface="Times New Roman" pitchFamily="18" charset="0"/>
                <a:cs typeface="Times New Roman" pitchFamily="18" charset="0"/>
              </a:rPr>
              <a:t>convenience and certainty. </a:t>
            </a:r>
          </a:p>
          <a:p>
            <a:pPr>
              <a:buNone/>
            </a:pPr>
            <a:endParaRPr lang="en-029" sz="4000" b="1" dirty="0">
              <a:solidFill>
                <a:srgbClr val="0070C0"/>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5821363"/>
          </a:xfrm>
        </p:spPr>
        <p:txBody>
          <a:bodyPr/>
          <a:lstStyle/>
          <a:p>
            <a:pPr>
              <a:buNone/>
            </a:pPr>
            <a:endParaRPr lang="en-029" sz="3600" dirty="0" smtClean="0">
              <a:solidFill>
                <a:srgbClr val="0070C0"/>
              </a:solidFill>
              <a:latin typeface="Times New Roman" pitchFamily="18" charset="0"/>
              <a:cs typeface="Times New Roman" pitchFamily="18" charset="0"/>
            </a:endParaRPr>
          </a:p>
          <a:p>
            <a:pPr>
              <a:buNone/>
            </a:pPr>
            <a:endParaRPr lang="en-029" dirty="0" smtClean="0">
              <a:solidFill>
                <a:srgbClr val="0070C0"/>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029" b="1" dirty="0" smtClean="0">
                <a:solidFill>
                  <a:srgbClr val="FF0000"/>
                </a:solidFill>
                <a:latin typeface="Times New Roman" pitchFamily="18" charset="0"/>
                <a:cs typeface="Times New Roman" pitchFamily="18" charset="0"/>
              </a:rPr>
              <a:t>THE TRANSACTION MOTIVE:</a:t>
            </a:r>
            <a:endParaRPr lang="en-029"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0" y="1295400"/>
            <a:ext cx="8991600" cy="5029200"/>
          </a:xfrm>
        </p:spPr>
        <p:txBody>
          <a:bodyPr>
            <a:noAutofit/>
          </a:bodyPr>
          <a:lstStyle/>
          <a:p>
            <a:r>
              <a:rPr lang="en-029" sz="4000" b="1" dirty="0" smtClean="0">
                <a:solidFill>
                  <a:srgbClr val="0070C0"/>
                </a:solidFill>
                <a:latin typeface="Times New Roman" pitchFamily="18" charset="0"/>
                <a:cs typeface="Times New Roman" pitchFamily="18" charset="0"/>
              </a:rPr>
              <a:t>People keep cash {money in liquid form} to meet their day-to-day expenses during the period between the receipt and spending of their money. The necessity for cash arises in order </a:t>
            </a:r>
            <a:r>
              <a:rPr lang="en-029" sz="4000" b="1" dirty="0" smtClean="0">
                <a:solidFill>
                  <a:srgbClr val="FFFF00"/>
                </a:solidFill>
                <a:latin typeface="Times New Roman" pitchFamily="18" charset="0"/>
                <a:cs typeface="Times New Roman" pitchFamily="18" charset="0"/>
              </a:rPr>
              <a:t>to bridge the gap between the receipt of incomes and its spending.</a:t>
            </a:r>
            <a:r>
              <a:rPr lang="en-029" sz="4000" b="1" dirty="0" smtClean="0">
                <a:solidFill>
                  <a:srgbClr val="FFFF00"/>
                </a:solidFill>
              </a:rPr>
              <a:t> </a:t>
            </a:r>
            <a:r>
              <a:rPr lang="en-029" sz="4000" b="1" dirty="0" smtClean="0">
                <a:solidFill>
                  <a:srgbClr val="FF0000"/>
                </a:solidFill>
              </a:rPr>
              <a:t>{The Income Motive}</a:t>
            </a:r>
            <a:r>
              <a:rPr lang="en-029" sz="4000" b="1" dirty="0" smtClean="0">
                <a:solidFill>
                  <a:srgbClr val="FF0000"/>
                </a:solidFill>
                <a:latin typeface="Times New Roman" pitchFamily="18" charset="0"/>
                <a:cs typeface="Times New Roman" pitchFamily="18" charset="0"/>
              </a:rPr>
              <a:t> </a:t>
            </a:r>
            <a:endParaRPr lang="en-029" sz="4000" b="1" dirty="0">
              <a:solidFill>
                <a:srgbClr val="FF0000"/>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Autofit/>
          </a:bodyPr>
          <a:lstStyle/>
          <a:p>
            <a:r>
              <a:rPr lang="en-029" sz="3600" b="1" dirty="0" smtClean="0">
                <a:solidFill>
                  <a:srgbClr val="0070C0"/>
                </a:solidFill>
                <a:latin typeface="Times New Roman" pitchFamily="18" charset="0"/>
                <a:cs typeface="Times New Roman" pitchFamily="18" charset="0"/>
              </a:rPr>
              <a:t>The Income Motive depends on:</a:t>
            </a:r>
          </a:p>
          <a:p>
            <a:r>
              <a:rPr lang="en-029" sz="3600" b="1" dirty="0" smtClean="0">
                <a:solidFill>
                  <a:srgbClr val="0070C0"/>
                </a:solidFill>
                <a:latin typeface="Times New Roman" pitchFamily="18" charset="0"/>
                <a:cs typeface="Times New Roman" pitchFamily="18" charset="0"/>
              </a:rPr>
              <a:t>the level of income</a:t>
            </a:r>
          </a:p>
          <a:p>
            <a:r>
              <a:rPr lang="en-029" sz="3600" b="1" dirty="0" smtClean="0">
                <a:solidFill>
                  <a:srgbClr val="0070C0"/>
                </a:solidFill>
                <a:latin typeface="Times New Roman" pitchFamily="18" charset="0"/>
                <a:cs typeface="Times New Roman" pitchFamily="18" charset="0"/>
              </a:rPr>
              <a:t>The price level</a:t>
            </a:r>
          </a:p>
          <a:p>
            <a:r>
              <a:rPr lang="en-029" sz="3600" b="1" dirty="0" smtClean="0">
                <a:solidFill>
                  <a:srgbClr val="0070C0"/>
                </a:solidFill>
                <a:latin typeface="Times New Roman" pitchFamily="18" charset="0"/>
                <a:cs typeface="Times New Roman" pitchFamily="18" charset="0"/>
              </a:rPr>
              <a:t>The spending habits</a:t>
            </a:r>
          </a:p>
          <a:p>
            <a:pPr lvl="1"/>
            <a:r>
              <a:rPr lang="en-029" sz="1600" b="1" dirty="0" smtClean="0">
                <a:solidFill>
                  <a:srgbClr val="0070C0"/>
                </a:solidFill>
                <a:latin typeface="Times New Roman" pitchFamily="18" charset="0"/>
                <a:cs typeface="Times New Roman" pitchFamily="18" charset="0"/>
              </a:rPr>
              <a:t>A greater spending habit  would have a greater demand  in order the maintain spending habits</a:t>
            </a:r>
          </a:p>
          <a:p>
            <a:pPr lvl="1"/>
            <a:endParaRPr lang="en-029" sz="1600" b="1" dirty="0" smtClean="0">
              <a:solidFill>
                <a:srgbClr val="0070C0"/>
              </a:solidFill>
              <a:latin typeface="Times New Roman" pitchFamily="18" charset="0"/>
              <a:cs typeface="Times New Roman" pitchFamily="18" charset="0"/>
            </a:endParaRPr>
          </a:p>
          <a:p>
            <a:r>
              <a:rPr lang="en-029" sz="3600" b="1" dirty="0" smtClean="0">
                <a:solidFill>
                  <a:srgbClr val="0070C0"/>
                </a:solidFill>
                <a:latin typeface="Times New Roman" pitchFamily="18" charset="0"/>
                <a:cs typeface="Times New Roman" pitchFamily="18" charset="0"/>
              </a:rPr>
              <a:t>The time-interval</a:t>
            </a:r>
          </a:p>
          <a:p>
            <a:pPr lvl="1"/>
            <a:r>
              <a:rPr lang="en-029" sz="1600" b="1" dirty="0" smtClean="0">
                <a:solidFill>
                  <a:srgbClr val="0070C0"/>
                </a:solidFill>
                <a:latin typeface="Times New Roman" pitchFamily="18" charset="0"/>
                <a:cs typeface="Times New Roman" pitchFamily="18" charset="0"/>
              </a:rPr>
              <a:t>The time between pay or source of income </a:t>
            </a:r>
          </a:p>
          <a:p>
            <a:pPr lvl="1"/>
            <a:r>
              <a:rPr lang="en-029" sz="1600" b="1" dirty="0" smtClean="0">
                <a:solidFill>
                  <a:srgbClr val="0070C0"/>
                </a:solidFill>
                <a:latin typeface="Times New Roman" pitchFamily="18" charset="0"/>
                <a:cs typeface="Times New Roman" pitchFamily="18" charset="0"/>
              </a:rPr>
              <a:t>A shorter interval would have lower demand for money </a:t>
            </a:r>
          </a:p>
          <a:p>
            <a:pPr lvl="1"/>
            <a:endParaRPr lang="en-029" sz="1600" b="1" dirty="0" smtClean="0">
              <a:solidFill>
                <a:srgbClr val="0070C0"/>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pPr algn="l"/>
            <a:r>
              <a:rPr lang="en-029" b="1" dirty="0" smtClean="0">
                <a:solidFill>
                  <a:srgbClr val="FF0000"/>
                </a:solidFill>
                <a:latin typeface="Times New Roman" pitchFamily="18" charset="0"/>
                <a:cs typeface="Times New Roman" pitchFamily="18" charset="0"/>
              </a:rPr>
              <a:t>THE TRANSACTION MOTIE</a:t>
            </a:r>
            <a:r>
              <a:rPr lang="en-029" sz="1800" b="1" dirty="0" smtClean="0">
                <a:solidFill>
                  <a:srgbClr val="FF0000"/>
                </a:solidFill>
                <a:latin typeface="Times New Roman" pitchFamily="18" charset="0"/>
                <a:cs typeface="Times New Roman" pitchFamily="18" charset="0"/>
              </a:rPr>
              <a:t>(other side) </a:t>
            </a:r>
            <a:r>
              <a:rPr lang="en-029" b="1" dirty="0" smtClean="0">
                <a:solidFill>
                  <a:srgbClr val="FF0000"/>
                </a:solidFill>
                <a:latin typeface="Times New Roman" pitchFamily="18" charset="0"/>
                <a:cs typeface="Times New Roman" pitchFamily="18" charset="0"/>
              </a:rPr>
              <a:t>:</a:t>
            </a:r>
            <a:endParaRPr lang="en-029" dirty="0"/>
          </a:p>
        </p:txBody>
      </p:sp>
      <p:sp>
        <p:nvSpPr>
          <p:cNvPr id="3" name="Content Placeholder 2"/>
          <p:cNvSpPr>
            <a:spLocks noGrp="1"/>
          </p:cNvSpPr>
          <p:nvPr>
            <p:ph idx="1"/>
          </p:nvPr>
        </p:nvSpPr>
        <p:spPr>
          <a:xfrm>
            <a:off x="457200" y="1295400"/>
            <a:ext cx="8229600" cy="4830763"/>
          </a:xfrm>
        </p:spPr>
        <p:txBody>
          <a:bodyPr>
            <a:normAutofit lnSpcReduction="10000"/>
          </a:bodyPr>
          <a:lstStyle/>
          <a:p>
            <a:r>
              <a:rPr lang="en-029" sz="3600" b="1" dirty="0" smtClean="0">
                <a:solidFill>
                  <a:srgbClr val="0070C0"/>
                </a:solidFill>
                <a:latin typeface="Times New Roman" pitchFamily="18" charset="0"/>
                <a:cs typeface="Times New Roman" pitchFamily="18" charset="0"/>
              </a:rPr>
              <a:t>Business operators require money balances in order to meet business expenses like payment for new materials and transport, payment of wages and salaries, and allied current expenditure.</a:t>
            </a:r>
          </a:p>
          <a:p>
            <a:r>
              <a:rPr lang="en-029" sz="3600" b="1" dirty="0" smtClean="0">
                <a:solidFill>
                  <a:srgbClr val="0070C0"/>
                </a:solidFill>
                <a:latin typeface="Times New Roman" pitchFamily="18" charset="0"/>
                <a:cs typeface="Times New Roman" pitchFamily="18" charset="0"/>
              </a:rPr>
              <a:t>Thus, money held by producers for these purposes is said to be held to satisfy the </a:t>
            </a:r>
            <a:r>
              <a:rPr lang="en-029" sz="3600" b="1" dirty="0" smtClean="0">
                <a:solidFill>
                  <a:srgbClr val="FF0000"/>
                </a:solidFill>
                <a:latin typeface="Times New Roman" pitchFamily="18" charset="0"/>
                <a:cs typeface="Times New Roman" pitchFamily="18" charset="0"/>
              </a:rPr>
              <a:t>business motive.</a:t>
            </a:r>
          </a:p>
          <a:p>
            <a:endParaRPr lang="en-029"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029" b="1" dirty="0" smtClean="0">
                <a:solidFill>
                  <a:srgbClr val="FF0000"/>
                </a:solidFill>
                <a:latin typeface="Times New Roman" pitchFamily="18" charset="0"/>
                <a:cs typeface="Times New Roman" pitchFamily="18" charset="0"/>
              </a:rPr>
              <a:t>THE PRECAUTIONARY MOTIVE:</a:t>
            </a:r>
            <a:endParaRPr lang="en-029"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0" y="1600200"/>
            <a:ext cx="9144000" cy="5029200"/>
          </a:xfrm>
        </p:spPr>
        <p:txBody>
          <a:bodyPr>
            <a:noAutofit/>
          </a:bodyPr>
          <a:lstStyle/>
          <a:p>
            <a:pPr>
              <a:buNone/>
            </a:pPr>
            <a:r>
              <a:rPr lang="en-029" sz="4000" b="1" dirty="0" smtClean="0">
                <a:solidFill>
                  <a:srgbClr val="0070C0"/>
                </a:solidFill>
                <a:latin typeface="Times New Roman" pitchFamily="18" charset="0"/>
                <a:cs typeface="Times New Roman" pitchFamily="18" charset="0"/>
              </a:rPr>
              <a:t>There are many unforeseen con­tingencies in the life of individuals for which they must hold money. The desire of the people for holding money under the precautionary motive is devoted to fulfil the function of a store of value. </a:t>
            </a:r>
            <a:r>
              <a:rPr lang="en-029" sz="4000" b="1" dirty="0" smtClean="0">
                <a:solidFill>
                  <a:srgbClr val="FF0000"/>
                </a:solidFill>
                <a:latin typeface="Times New Roman" pitchFamily="18" charset="0"/>
                <a:cs typeface="Times New Roman" pitchFamily="18" charset="0"/>
              </a:rPr>
              <a:t>This motive provides money yield. </a:t>
            </a:r>
            <a:endParaRPr lang="en-029" sz="4000" b="1" dirty="0">
              <a:solidFill>
                <a:srgbClr val="FF0000"/>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029" b="1" dirty="0" smtClean="0">
                <a:solidFill>
                  <a:srgbClr val="FF0000"/>
                </a:solidFill>
                <a:latin typeface="Times New Roman" pitchFamily="18" charset="0"/>
                <a:cs typeface="Times New Roman" pitchFamily="18" charset="0"/>
              </a:rPr>
              <a:t>THE SPECULATIVE MOTIVE</a:t>
            </a:r>
            <a:br>
              <a:rPr lang="en-029" b="1" dirty="0" smtClean="0">
                <a:solidFill>
                  <a:srgbClr val="FF0000"/>
                </a:solidFill>
                <a:latin typeface="Times New Roman" pitchFamily="18" charset="0"/>
                <a:cs typeface="Times New Roman" pitchFamily="18" charset="0"/>
              </a:rPr>
            </a:br>
            <a:r>
              <a:rPr lang="en-029" sz="2000" b="1" dirty="0" smtClean="0">
                <a:solidFill>
                  <a:srgbClr val="FF0000"/>
                </a:solidFill>
                <a:latin typeface="Times New Roman" pitchFamily="18" charset="0"/>
                <a:cs typeface="Times New Roman" pitchFamily="18" charset="0"/>
              </a:rPr>
              <a:t>(According to Keynes also known as idle cash balance)</a:t>
            </a:r>
            <a:endParaRPr lang="en-029"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1371600"/>
            <a:ext cx="8991600" cy="5105400"/>
          </a:xfrm>
        </p:spPr>
        <p:txBody>
          <a:bodyPr>
            <a:normAutofit/>
          </a:bodyPr>
          <a:lstStyle/>
          <a:p>
            <a:r>
              <a:rPr lang="en-029" sz="4000" b="1" dirty="0" smtClean="0">
                <a:solidFill>
                  <a:srgbClr val="0070C0"/>
                </a:solidFill>
                <a:latin typeface="Times New Roman" pitchFamily="18" charset="0"/>
                <a:cs typeface="Times New Roman" pitchFamily="18" charset="0"/>
              </a:rPr>
              <a:t>The desire to earn profits. Many people may think that the rate of interest in the future will be higher and in order to take advantage of this future increase in the rate of interest, they may like to keep money in the liquid form to be invested in securities when the rates of interest actually rise. </a:t>
            </a:r>
            <a:endParaRPr lang="en-029" sz="4000" b="1" dirty="0">
              <a:solidFill>
                <a:srgbClr val="0070C0"/>
              </a:solidFill>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917</TotalTime>
  <Words>1410</Words>
  <Application>Microsoft Office PowerPoint</Application>
  <PresentationFormat>On-screen Show (4:3)</PresentationFormat>
  <Paragraphs>219</Paragraphs>
  <Slides>28</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4" baseType="lpstr">
      <vt:lpstr>Arial</vt:lpstr>
      <vt:lpstr>Calibri</vt:lpstr>
      <vt:lpstr>Times New Roman</vt:lpstr>
      <vt:lpstr>WP MathA</vt:lpstr>
      <vt:lpstr>Office Theme</vt:lpstr>
      <vt:lpstr>Equation</vt:lpstr>
      <vt:lpstr>UNIT FOUR</vt:lpstr>
      <vt:lpstr>WHY DEMAND MONEY?</vt:lpstr>
      <vt:lpstr>{1} ACTIVE CASH BALANCES:</vt:lpstr>
      <vt:lpstr>PowerPoint Presentation</vt:lpstr>
      <vt:lpstr>THE TRANSACTION MOTIVE:</vt:lpstr>
      <vt:lpstr>PowerPoint Presentation</vt:lpstr>
      <vt:lpstr>THE TRANSACTION MOTIE(other side) :</vt:lpstr>
      <vt:lpstr>THE PRECAUTIONARY MOTIVE:</vt:lpstr>
      <vt:lpstr>THE SPECULATIVE MOTIVE (According to Keynes also known as idle cash balance)</vt:lpstr>
      <vt:lpstr>PowerPoint Presentation</vt:lpstr>
      <vt:lpstr>SUPPLY OF MONEY – HOW AND BY WHOM?</vt:lpstr>
      <vt:lpstr>THE SUPPLY CURVE FOR MONEY ---HOW &amp; BY WHOM?</vt:lpstr>
      <vt:lpstr>SOURCE OF MONEY SUPPLY IN AN OPEN ECONOMY</vt:lpstr>
      <vt:lpstr>SOURCE OF MONEY SUPPLY IN AN OPEN ECONOMY:</vt:lpstr>
      <vt:lpstr>MEASURING THE SUPPLY OF MONEY IN THE UNITED STATES</vt:lpstr>
      <vt:lpstr>MEASURING THE SUPPLY OF MONEY IN THE UNITED STATES</vt:lpstr>
      <vt:lpstr>THE MODERN BANKING SYSTEM</vt:lpstr>
      <vt:lpstr>THE MODERN BANKING SYSTEM</vt:lpstr>
      <vt:lpstr>T-ACCOUNT FOR A TYPICAL BANK</vt:lpstr>
      <vt:lpstr>THE CREATION OF MONEY</vt:lpstr>
      <vt:lpstr>THE CREATION OF MONEY</vt:lpstr>
      <vt:lpstr>THE CREATION OF MONEY</vt:lpstr>
      <vt:lpstr>THE MONEY MULTIPLIER</vt:lpstr>
      <vt:lpstr>THE CREATION OF MONEY</vt:lpstr>
      <vt:lpstr>QUANTITY THEORY OF MONEY</vt:lpstr>
      <vt:lpstr>PowerPoint Presentation</vt:lpstr>
      <vt:lpstr>MONEY AND PRICE {INFLATION}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THREE</dc:title>
  <dc:creator>Angella</dc:creator>
  <cp:lastModifiedBy>jordon henry</cp:lastModifiedBy>
  <cp:revision>128</cp:revision>
  <dcterms:created xsi:type="dcterms:W3CDTF">2011-09-22T02:54:47Z</dcterms:created>
  <dcterms:modified xsi:type="dcterms:W3CDTF">2015-02-24T23:36:47Z</dcterms:modified>
</cp:coreProperties>
</file>